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0" r:id="rId3"/>
    <p:sldId id="1768" r:id="rId4"/>
    <p:sldId id="1769" r:id="rId5"/>
    <p:sldId id="495" r:id="rId6"/>
    <p:sldId id="496" r:id="rId7"/>
    <p:sldId id="670" r:id="rId8"/>
    <p:sldId id="671" r:id="rId9"/>
    <p:sldId id="672" r:id="rId10"/>
    <p:sldId id="673" r:id="rId11"/>
    <p:sldId id="674" r:id="rId12"/>
    <p:sldId id="463" r:id="rId13"/>
    <p:sldId id="393" r:id="rId14"/>
    <p:sldId id="394" r:id="rId15"/>
    <p:sldId id="397" r:id="rId16"/>
    <p:sldId id="464" r:id="rId17"/>
    <p:sldId id="497" r:id="rId18"/>
    <p:sldId id="1766" r:id="rId19"/>
    <p:sldId id="316" r:id="rId20"/>
    <p:sldId id="368" r:id="rId21"/>
    <p:sldId id="371" r:id="rId22"/>
    <p:sldId id="372" r:id="rId23"/>
    <p:sldId id="320" r:id="rId24"/>
    <p:sldId id="375" r:id="rId25"/>
    <p:sldId id="377" r:id="rId26"/>
    <p:sldId id="384" r:id="rId27"/>
    <p:sldId id="380" r:id="rId28"/>
    <p:sldId id="382" r:id="rId29"/>
    <p:sldId id="381" r:id="rId30"/>
    <p:sldId id="383" r:id="rId31"/>
    <p:sldId id="385" r:id="rId32"/>
    <p:sldId id="388" r:id="rId33"/>
    <p:sldId id="398" r:id="rId34"/>
    <p:sldId id="399" r:id="rId35"/>
    <p:sldId id="400" r:id="rId36"/>
    <p:sldId id="499" r:id="rId37"/>
    <p:sldId id="500" r:id="rId38"/>
    <p:sldId id="501" r:id="rId39"/>
    <p:sldId id="502" r:id="rId40"/>
    <p:sldId id="498" r:id="rId41"/>
    <p:sldId id="504" r:id="rId42"/>
    <p:sldId id="505" r:id="rId43"/>
    <p:sldId id="506" r:id="rId44"/>
    <p:sldId id="404" r:id="rId45"/>
    <p:sldId id="470" r:id="rId46"/>
    <p:sldId id="474" r:id="rId47"/>
    <p:sldId id="408" r:id="rId48"/>
    <p:sldId id="508" r:id="rId49"/>
    <p:sldId id="471" r:id="rId50"/>
    <p:sldId id="465" r:id="rId51"/>
    <p:sldId id="1765" r:id="rId52"/>
    <p:sldId id="1767" r:id="rId53"/>
    <p:sldId id="412" r:id="rId54"/>
    <p:sldId id="413" r:id="rId55"/>
    <p:sldId id="472" r:id="rId56"/>
    <p:sldId id="473" r:id="rId57"/>
    <p:sldId id="416" r:id="rId58"/>
    <p:sldId id="420" r:id="rId59"/>
    <p:sldId id="421" r:id="rId60"/>
    <p:sldId id="425" r:id="rId61"/>
    <p:sldId id="415" r:id="rId62"/>
    <p:sldId id="1762" r:id="rId63"/>
    <p:sldId id="1763" r:id="rId64"/>
    <p:sldId id="1764" r:id="rId65"/>
    <p:sldId id="475" r:id="rId6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rgbClr val="009900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660033"/>
    <a:srgbClr val="FF9900"/>
    <a:srgbClr val="3333FF"/>
    <a:srgbClr val="CC00CC"/>
    <a:srgbClr val="0099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3"/>
  </p:normalViewPr>
  <p:slideViewPr>
    <p:cSldViewPr>
      <p:cViewPr varScale="1">
        <p:scale>
          <a:sx n="127" d="100"/>
          <a:sy n="127" d="100"/>
        </p:scale>
        <p:origin x="184" y="6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Bradley Hand ITC TT-Bold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Bradley Hand ITC TT-Bold" charset="0"/>
              </a:defRPr>
            </a:lvl1pPr>
          </a:lstStyle>
          <a:p>
            <a:pPr>
              <a:defRPr/>
            </a:pPr>
            <a:fld id="{AE01DE9D-0B79-EE4C-81B6-EEDC3D1E5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7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081F773-2FD4-DA4E-AA96-3D4B439CA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42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FEC96A8-562D-394B-BDBD-785ED5841DE0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1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1E11D01-11A3-934B-B223-020807B6DDE6}" type="slidenum">
              <a:rPr lang="en-US" sz="120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US" sz="12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8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0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9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44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BF3FF5-034D-DD4D-990F-47A4B5174D1B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901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21" tIns="45610" rIns="91221" bIns="45610"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02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0" y="2602706"/>
            <a:ext cx="9139238" cy="55960"/>
          </a:xfrm>
          <a:prstGeom prst="rect">
            <a:avLst/>
          </a:prstGeom>
          <a:solidFill>
            <a:srgbClr val="777777">
              <a:alpha val="3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rgbClr val="181813"/>
              </a:solidFill>
            </a:endParaRPr>
          </a:p>
        </p:txBody>
      </p:sp>
      <p:sp>
        <p:nvSpPr>
          <p:cNvPr id="561154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685800" y="1315643"/>
            <a:ext cx="7772400" cy="110370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61155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84910"/>
            <a:ext cx="6400800" cy="131445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019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2C342-0D21-B846-9656-4B7F42CB5075}" type="datetime1">
              <a:rPr lang="en-US" smtClean="0"/>
              <a:t>9/24/18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91DA7-8887-0F49-9185-F89FF8114F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3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0"/>
            <a:ext cx="2228850" cy="4857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0"/>
            <a:ext cx="6534150" cy="4857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34448-CADC-DE43-AA57-E273FDC7CE4D}" type="datetime1">
              <a:rPr lang="en-US" smtClean="0"/>
              <a:t>9/24/18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68F44-9305-0C40-BB17-42DD8BC68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9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914402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2943226"/>
            <a:ext cx="4038600" cy="191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530C2-3EC3-354C-9B8A-9469791AF74E}" type="datetime1">
              <a:rPr lang="en-US" smtClean="0"/>
              <a:t>9/24/18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17741-D282-C748-8AB9-CE97B6844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13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9154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914400"/>
            <a:ext cx="8229600" cy="39433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984F3-ACA9-4049-B560-4FDBA5E87793}" type="datetime1">
              <a:rPr lang="en-US" smtClean="0"/>
              <a:t>9/24/18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4D5C6-1CFE-A64B-A3AC-94659FCA8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0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70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1956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EE1B0-8E56-404B-B89C-7B1284F17CDC}" type="datetime1">
              <a:rPr lang="en-US" smtClean="0"/>
              <a:t>9/24/18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DD8BE-556E-3440-9013-11CC55881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2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3646B-8769-7141-9540-72EEB2A2504D}" type="datetime1">
              <a:rPr lang="en-US" smtClean="0"/>
              <a:t>9/24/18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6D55C-4D7B-F44C-8071-96814FC07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4038600" cy="3943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4A6FE-CB0B-E24E-8FEB-6738D105F5C9}" type="datetime1">
              <a:rPr lang="en-US" smtClean="0"/>
              <a:t>9/24/18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EEE22-548E-DA4E-BC49-31545281CE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1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305AD-8483-0F45-A15B-128A5E43ABBA}" type="datetime1">
              <a:rPr lang="en-US" smtClean="0"/>
              <a:t>9/24/18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F407B-ACCD-E141-AF18-C2F0709B9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1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243FF-AC1D-AF46-AEEB-BAD509908D8D}" type="datetime1">
              <a:rPr lang="en-US" smtClean="0"/>
              <a:t>9/24/18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81FBC-BDB1-AE46-BF76-0BAAF627D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18FC1-B711-8741-8AA7-FD0B734C5DB0}" type="datetime1">
              <a:rPr lang="en-US" smtClean="0"/>
              <a:t>9/24/18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044AE-37C5-484E-9BFE-25EF6DDC0E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9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91F4A-09D2-0A48-A567-7B027F2C2DBF}" type="datetime1">
              <a:rPr lang="en-US" smtClean="0"/>
              <a:t>9/24/18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21E1F-53E5-4D49-BB4C-FBB7996C72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9267E8-F564-8A40-A872-BA3DA69A177C}" type="datetime1">
              <a:rPr lang="en-US" smtClean="0"/>
              <a:t>9/24/18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AAA69-C1DB-6548-98C3-2AA6C2951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9"/>
          <p:cNvSpPr>
            <a:spLocks noChangeArrowheads="1"/>
          </p:cNvSpPr>
          <p:nvPr/>
        </p:nvSpPr>
        <p:spPr bwMode="auto">
          <a:xfrm>
            <a:off x="5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46" name="AutoShape 2"/>
          <p:cNvSpPr>
            <a:spLocks noChangeArrowheads="1"/>
          </p:cNvSpPr>
          <p:nvPr/>
        </p:nvSpPr>
        <p:spPr bwMode="auto">
          <a:xfrm>
            <a:off x="0" y="1428750"/>
            <a:ext cx="381000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7" name="AutoShape 3"/>
          <p:cNvSpPr>
            <a:spLocks noChangeArrowheads="1"/>
          </p:cNvSpPr>
          <p:nvPr/>
        </p:nvSpPr>
        <p:spPr bwMode="auto">
          <a:xfrm flipH="1">
            <a:off x="8686805" y="1428750"/>
            <a:ext cx="454025" cy="3714750"/>
          </a:xfrm>
          <a:prstGeom prst="rtTriangle">
            <a:avLst/>
          </a:prstGeom>
          <a:gradFill rotWithShape="0">
            <a:gsLst>
              <a:gs pos="0">
                <a:schemeClr val="bg1"/>
              </a:gs>
              <a:gs pos="50000">
                <a:schemeClr val="bg1">
                  <a:gamma/>
                  <a:tint val="0"/>
                  <a:invGamma/>
                </a:schemeClr>
              </a:gs>
              <a:gs pos="100000">
                <a:schemeClr val="bg1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>
              <a:solidFill>
                <a:schemeClr val="tx1"/>
              </a:solidFill>
              <a:latin typeface="Times" charset="0"/>
              <a:ea typeface="+mn-ea"/>
              <a:cs typeface="+mn-cs"/>
            </a:endParaRPr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4914900"/>
            <a:ext cx="1219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BA88B120-328C-D247-8CD4-6496B93D13DA}" type="datetime1">
              <a:rPr lang="en-US" smtClean="0"/>
              <a:t>9/24/18</a:t>
            </a:fld>
            <a:endParaRPr lang="en-US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4914900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181813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185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86800" y="4914900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590A0E"/>
                </a:solidFill>
                <a:latin typeface="Arial" charset="0"/>
              </a:defRPr>
            </a:lvl1pPr>
          </a:lstStyle>
          <a:p>
            <a:pPr>
              <a:defRPr/>
            </a:pPr>
            <a:fld id="{84FDDFA9-9A25-A34B-A7E8-8FD4C6225D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2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0"/>
            <a:ext cx="89154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2296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5" y="0"/>
            <a:ext cx="9140825" cy="857250"/>
          </a:xfrm>
          <a:prstGeom prst="rect">
            <a:avLst/>
          </a:prstGeom>
          <a:gradFill rotWithShape="1">
            <a:gsLst>
              <a:gs pos="0">
                <a:srgbClr val="777777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8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181813"/>
          </a:solidFill>
          <a:latin typeface="Verdan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3200">
          <a:solidFill>
            <a:srgbClr val="590A0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04040"/>
        </a:buClr>
        <a:buFont typeface="Wingdings" charset="0"/>
        <a:buChar char="§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400">
          <a:solidFill>
            <a:srgbClr val="2D506B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text.cc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lp.stanford.edu/projects/glove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"/><Relationship Id="rId3" Type="http://schemas.openxmlformats.org/officeDocument/2006/relationships/image" Target="../media/image37.jpeg"/><Relationship Id="rId7" Type="http://schemas.openxmlformats.org/officeDocument/2006/relationships/image" Target="../media/image42.t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2"/>
                </a:solidFill>
                <a:latin typeface="Verdana" charset="0"/>
                <a:ea typeface="ＭＳ Ｐゴシック" charset="0"/>
                <a:cs typeface="ＭＳ Ｐゴシック" charset="0"/>
              </a:rPr>
              <a:t>Natural Language Processing</a:t>
            </a:r>
            <a:endParaRPr lang="en-US" b="0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CSCI 5832—Lecture 9</a:t>
            </a:r>
          </a:p>
          <a:p>
            <a:r>
              <a:rPr lang="en-US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Jim Martin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solidFill>
                <a:schemeClr val="tx1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8305799" cy="1223963"/>
          </a:xfrm>
        </p:spPr>
        <p:txBody>
          <a:bodyPr>
            <a:normAutofit/>
          </a:bodyPr>
          <a:lstStyle/>
          <a:p>
            <a:r>
              <a:rPr lang="en-US" b="0" dirty="0"/>
              <a:t>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43050"/>
            <a:ext cx="8686800" cy="2500313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63" y="3188713"/>
            <a:ext cx="5480588" cy="13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22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8B2A-DAE8-4640-89AA-133CF471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PPMI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56D7D-AA1D-A84B-ACF9-098F0CBC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7B99E6-0922-1B4C-842E-677EBD8696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546333"/>
              </p:ext>
            </p:extLst>
          </p:nvPr>
        </p:nvGraphicFramePr>
        <p:xfrm>
          <a:off x="5799505" y="2199976"/>
          <a:ext cx="3089314" cy="86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6" name="Equation" r:id="rId3" imgW="1943100" imgH="546100" progId="Equation.3">
                  <p:embed/>
                </p:oleObj>
              </mc:Choice>
              <mc:Fallback>
                <p:oleObj name="Equation" r:id="rId3" imgW="1943100" imgH="546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9505" y="2199976"/>
                        <a:ext cx="3089314" cy="869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53C18A4-2D6D-9A44-AA92-9AC335513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799163"/>
              </p:ext>
            </p:extLst>
          </p:nvPr>
        </p:nvGraphicFramePr>
        <p:xfrm>
          <a:off x="2209800" y="1711453"/>
          <a:ext cx="1527318" cy="1276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7" name="Equation" r:id="rId5" imgW="850900" imgH="711200" progId="Equation.3">
                  <p:embed/>
                </p:oleObj>
              </mc:Choice>
              <mc:Fallback>
                <p:oleObj name="Equation" r:id="rId5" imgW="850900" imgH="71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9800" y="1711453"/>
                        <a:ext cx="1527318" cy="1276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B053D69-F845-D147-8233-7F40D4969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937343"/>
              </p:ext>
            </p:extLst>
          </p:nvPr>
        </p:nvGraphicFramePr>
        <p:xfrm>
          <a:off x="1164134" y="3102265"/>
          <a:ext cx="1216478" cy="1395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8" name="Equation" r:id="rId7" imgW="863600" imgH="990600" progId="Equation.3">
                  <p:embed/>
                </p:oleObj>
              </mc:Choice>
              <mc:Fallback>
                <p:oleObj name="Equation" r:id="rId7" imgW="863600" imgH="990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4134" y="3102265"/>
                        <a:ext cx="1216478" cy="1395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13D0A9E-D312-CC4B-B4BB-835760E0F2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752594"/>
              </p:ext>
            </p:extLst>
          </p:nvPr>
        </p:nvGraphicFramePr>
        <p:xfrm>
          <a:off x="3234734" y="3102265"/>
          <a:ext cx="1323975" cy="1437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9" name="Equation" r:id="rId9" imgW="889000" imgH="965200" progId="Equation.3">
                  <p:embed/>
                </p:oleObj>
              </mc:Choice>
              <mc:Fallback>
                <p:oleObj name="Equation" r:id="rId9" imgW="889000" imgH="9652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34734" y="3102265"/>
                        <a:ext cx="1323975" cy="1437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2EC9A75-D68C-DA4E-AFE0-DF0A7519F6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180979"/>
              </p:ext>
            </p:extLst>
          </p:nvPr>
        </p:nvGraphicFramePr>
        <p:xfrm>
          <a:off x="239334" y="666750"/>
          <a:ext cx="2296698" cy="930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0" name="Equation" r:id="rId11" imgW="1130300" imgH="457200" progId="Equation.3">
                  <p:embed/>
                </p:oleObj>
              </mc:Choice>
              <mc:Fallback>
                <p:oleObj name="Equation" r:id="rId11" imgW="1130300" imgH="457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9334" y="666750"/>
                        <a:ext cx="2296698" cy="930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93FEFE-7F8D-E743-9B91-70320884EB8C}"/>
              </a:ext>
            </a:extLst>
          </p:cNvPr>
          <p:cNvCxnSpPr>
            <a:cxnSpLocks/>
          </p:cNvCxnSpPr>
          <p:nvPr/>
        </p:nvCxnSpPr>
        <p:spPr bwMode="auto">
          <a:xfrm>
            <a:off x="1089726" y="3102265"/>
            <a:ext cx="3644309" cy="0"/>
          </a:xfrm>
          <a:prstGeom prst="line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3325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4954"/>
            <a:ext cx="8610600" cy="813747"/>
          </a:xfrm>
        </p:spPr>
        <p:txBody>
          <a:bodyPr>
            <a:normAutofit/>
          </a:bodyPr>
          <a:lstStyle/>
          <a:p>
            <a:r>
              <a:rPr lang="en-US" b="0" dirty="0" err="1"/>
              <a:t>Tf-idf</a:t>
            </a:r>
            <a:r>
              <a:rPr lang="en-US" b="0" dirty="0"/>
              <a:t> and PPMI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76350"/>
            <a:ext cx="8534400" cy="3429000"/>
          </a:xfrm>
        </p:spPr>
        <p:txBody>
          <a:bodyPr>
            <a:normAutofit/>
          </a:bodyPr>
          <a:lstStyle/>
          <a:p>
            <a:r>
              <a:rPr lang="en-US" sz="3600" dirty="0" err="1"/>
              <a:t>tf-idf</a:t>
            </a:r>
            <a:r>
              <a:rPr lang="en-US" sz="3600" dirty="0"/>
              <a:t> and PPMI vectors are</a:t>
            </a:r>
          </a:p>
          <a:p>
            <a:pPr lvl="1"/>
            <a:r>
              <a:rPr lang="en-US" sz="2700" dirty="0"/>
              <a:t>long (length |V|= 20,000 to 50,000)</a:t>
            </a:r>
          </a:p>
          <a:p>
            <a:pPr lvl="1"/>
            <a:r>
              <a:rPr lang="en-US" sz="2700" dirty="0"/>
              <a:t>sparse</a:t>
            </a:r>
            <a:r>
              <a:rPr lang="en-US" sz="2700" b="1" dirty="0"/>
              <a:t> </a:t>
            </a:r>
            <a:r>
              <a:rPr lang="en-US" sz="2700" dirty="0"/>
              <a:t>(most elements are zero)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06D8E-1402-9A43-A1D4-85DBA691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3032"/>
            <a:ext cx="8077200" cy="1071563"/>
          </a:xfrm>
        </p:spPr>
        <p:txBody>
          <a:bodyPr/>
          <a:lstStyle/>
          <a:p>
            <a:r>
              <a:rPr lang="en-US" b="0" dirty="0"/>
              <a:t>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8750"/>
            <a:ext cx="8305800" cy="2514600"/>
          </a:xfrm>
        </p:spPr>
        <p:txBody>
          <a:bodyPr>
            <a:normAutofit/>
          </a:bodyPr>
          <a:lstStyle/>
          <a:p>
            <a:r>
              <a:rPr lang="en-US" dirty="0"/>
              <a:t>Vectors which are</a:t>
            </a:r>
          </a:p>
          <a:p>
            <a:pPr lvl="1"/>
            <a:r>
              <a:rPr lang="en-US" sz="2400" dirty="0"/>
              <a:t>Short (length 50-1000)</a:t>
            </a:r>
          </a:p>
          <a:p>
            <a:pPr lvl="2"/>
            <a:r>
              <a:rPr lang="en-US" sz="1800" dirty="0"/>
              <a:t>Often 300</a:t>
            </a:r>
          </a:p>
          <a:p>
            <a:pPr lvl="1"/>
            <a:r>
              <a:rPr lang="en-US" sz="2400" dirty="0"/>
              <a:t>Dense (most elements are non-zero)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71600" y="4171950"/>
            <a:ext cx="1485900" cy="257175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653" y="204788"/>
            <a:ext cx="8382000" cy="1071563"/>
          </a:xfrm>
        </p:spPr>
        <p:txBody>
          <a:bodyPr/>
          <a:lstStyle/>
          <a:p>
            <a:r>
              <a:rPr lang="en-US" b="0" dirty="0"/>
              <a:t>Sparse versus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76351"/>
            <a:ext cx="8153400" cy="3695700"/>
          </a:xfrm>
        </p:spPr>
        <p:txBody>
          <a:bodyPr>
            <a:normAutofit/>
          </a:bodyPr>
          <a:lstStyle/>
          <a:p>
            <a:r>
              <a:rPr lang="en-US" sz="2400" dirty="0"/>
              <a:t>Why dense vectors?</a:t>
            </a:r>
          </a:p>
          <a:p>
            <a:pPr lvl="1"/>
            <a:r>
              <a:rPr lang="en-US" sz="2100" dirty="0"/>
              <a:t>Short vectors may be easier to use as features in machine learning (fewer weights to learn)</a:t>
            </a:r>
          </a:p>
          <a:p>
            <a:pPr lvl="1"/>
            <a:r>
              <a:rPr lang="en-US" sz="2100" dirty="0"/>
              <a:t>Dense vectors may generalize better than storing explicit counts</a:t>
            </a:r>
          </a:p>
          <a:p>
            <a:pPr lvl="1"/>
            <a:r>
              <a:rPr lang="en-US" sz="2100" dirty="0"/>
              <a:t>They may do better at capturing synonymy:</a:t>
            </a:r>
          </a:p>
          <a:p>
            <a:pPr lvl="2"/>
            <a:r>
              <a:rPr lang="en-US" sz="1800" i="1" dirty="0"/>
              <a:t>car</a:t>
            </a:r>
            <a:r>
              <a:rPr lang="en-US" sz="1800" dirty="0"/>
              <a:t> and </a:t>
            </a:r>
            <a:r>
              <a:rPr lang="en-US" sz="1800" i="1" dirty="0"/>
              <a:t>automobile</a:t>
            </a:r>
            <a:r>
              <a:rPr lang="en-US" sz="1800" dirty="0"/>
              <a:t> are synonyms; but are distinct dimensions</a:t>
            </a:r>
          </a:p>
          <a:p>
            <a:pPr lvl="3"/>
            <a:r>
              <a:rPr lang="en-US" sz="1800" dirty="0"/>
              <a:t>a word with </a:t>
            </a:r>
            <a:r>
              <a:rPr lang="en-US" sz="1800" i="1" dirty="0"/>
              <a:t>car</a:t>
            </a:r>
            <a:r>
              <a:rPr lang="en-US" sz="1800" dirty="0"/>
              <a:t> as a neighbor and a word with </a:t>
            </a:r>
            <a:r>
              <a:rPr lang="en-US" sz="1800" i="1" dirty="0"/>
              <a:t>automobile</a:t>
            </a:r>
            <a:r>
              <a:rPr lang="en-US" sz="1800" dirty="0"/>
              <a:t> as a neighbor should be similar, but aren't</a:t>
            </a:r>
          </a:p>
          <a:p>
            <a:pPr lvl="1"/>
            <a:r>
              <a:rPr lang="en-US" sz="2100" dirty="0">
                <a:solidFill>
                  <a:srgbClr val="FF0000"/>
                </a:solidFill>
              </a:rPr>
              <a:t>In practice, they work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82FF0-578A-CB4E-BEBB-C4ABDE2E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2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220" y="214954"/>
            <a:ext cx="5657850" cy="813747"/>
          </a:xfrm>
        </p:spPr>
        <p:txBody>
          <a:bodyPr/>
          <a:lstStyle/>
          <a:p>
            <a:r>
              <a:rPr lang="en-US" b="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0150"/>
            <a:ext cx="7924800" cy="3600450"/>
          </a:xfrm>
        </p:spPr>
        <p:txBody>
          <a:bodyPr>
            <a:normAutofit/>
          </a:bodyPr>
          <a:lstStyle/>
          <a:p>
            <a:r>
              <a:rPr lang="en-US" sz="3300" dirty="0"/>
              <a:t>Popular embedding method</a:t>
            </a:r>
          </a:p>
          <a:p>
            <a:pPr lvl="1"/>
            <a:r>
              <a:rPr lang="en-US" sz="2900" dirty="0"/>
              <a:t>Very fast to train</a:t>
            </a:r>
          </a:p>
          <a:p>
            <a:pPr lvl="1"/>
            <a:r>
              <a:rPr lang="en-US" sz="2900" dirty="0"/>
              <a:t>Code available on the web</a:t>
            </a:r>
          </a:p>
          <a:p>
            <a:pPr lvl="1"/>
            <a:r>
              <a:rPr lang="en-US" sz="2900" dirty="0"/>
              <a:t>Based on prediction rather than counting</a:t>
            </a:r>
            <a:r>
              <a:rPr lang="en-US" sz="29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72384-5634-424F-B7DE-8BB72B8F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4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220" y="214954"/>
            <a:ext cx="5657850" cy="928047"/>
          </a:xfrm>
        </p:spPr>
        <p:txBody>
          <a:bodyPr/>
          <a:lstStyle/>
          <a:p>
            <a:r>
              <a:rPr lang="en-US" b="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1"/>
            <a:ext cx="8153400" cy="4000499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Instead of counting how often each word </a:t>
            </a:r>
            <a:r>
              <a:rPr lang="en-US" sz="3000" i="1" dirty="0"/>
              <a:t>w</a:t>
            </a:r>
            <a:r>
              <a:rPr lang="en-US" sz="3000" dirty="0"/>
              <a:t> occurs near "</a:t>
            </a:r>
            <a:r>
              <a:rPr lang="en-US" sz="3000" i="1" dirty="0"/>
              <a:t>apricot"</a:t>
            </a:r>
          </a:p>
          <a:p>
            <a:pPr lvl="1"/>
            <a:r>
              <a:rPr lang="en-US" sz="3000" dirty="0"/>
              <a:t>Train a classifier on a binary prediction task:</a:t>
            </a:r>
          </a:p>
          <a:p>
            <a:pPr lvl="2"/>
            <a:r>
              <a:rPr lang="en-US" dirty="0"/>
              <a:t>Is </a:t>
            </a:r>
            <a:r>
              <a:rPr lang="en-US" i="1" dirty="0"/>
              <a:t>w </a:t>
            </a:r>
            <a:r>
              <a:rPr lang="en-US" dirty="0"/>
              <a:t>likely to show up near "</a:t>
            </a:r>
            <a:r>
              <a:rPr lang="en-US" i="1" dirty="0"/>
              <a:t>apricot” </a:t>
            </a:r>
            <a:r>
              <a:rPr lang="en-US" dirty="0"/>
              <a:t>?</a:t>
            </a:r>
            <a:endParaRPr lang="en-US" sz="2700" dirty="0"/>
          </a:p>
          <a:p>
            <a:pPr lvl="1"/>
            <a:r>
              <a:rPr lang="en-US" sz="2700" dirty="0"/>
              <a:t>Now, we don’t actually care about this task</a:t>
            </a:r>
          </a:p>
          <a:p>
            <a:pPr lvl="2"/>
            <a:r>
              <a:rPr lang="en-US" dirty="0"/>
              <a:t>But we'll take the learned classifier weights as the word </a:t>
            </a:r>
            <a:r>
              <a:rPr lang="en-US" dirty="0" err="1"/>
              <a:t>embeddings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CECDA-6F2F-A443-BA5E-44C30003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1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0472-79BA-A447-9ECC-EDE5274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"/>
            <a:ext cx="8305800" cy="1028700"/>
          </a:xfrm>
        </p:spPr>
        <p:txBody>
          <a:bodyPr>
            <a:normAutofit/>
          </a:bodyPr>
          <a:lstStyle/>
          <a:p>
            <a:r>
              <a:rPr lang="en-US" b="0" dirty="0"/>
              <a:t>Key Insight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27B6-F21E-174C-B5D3-2D10632E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28701"/>
            <a:ext cx="8305800" cy="3657599"/>
          </a:xfrm>
        </p:spPr>
        <p:txBody>
          <a:bodyPr>
            <a:normAutofit/>
          </a:bodyPr>
          <a:lstStyle/>
          <a:p>
            <a:pPr marL="345281" indent="-215504">
              <a:buFont typeface="Arial" panose="020B0604020202020204" pitchFamily="34" charset="0"/>
              <a:buChar char="•"/>
            </a:pPr>
            <a:r>
              <a:rPr lang="en-US" sz="2800" dirty="0"/>
              <a:t>Use unannotated running text as supervised training data!</a:t>
            </a:r>
          </a:p>
          <a:p>
            <a:pPr marL="745331" lvl="1" indent="-215504">
              <a:buFont typeface="Arial" panose="020B0604020202020204" pitchFamily="34" charset="0"/>
              <a:buChar char="•"/>
            </a:pPr>
            <a:r>
              <a:rPr lang="en-US" sz="2000" dirty="0"/>
              <a:t>A word </a:t>
            </a:r>
            <a:r>
              <a:rPr lang="en-US" sz="2000" i="1" dirty="0"/>
              <a:t>s </a:t>
            </a:r>
            <a:r>
              <a:rPr lang="en-US" sz="2000" dirty="0"/>
              <a:t>near </a:t>
            </a:r>
            <a:r>
              <a:rPr lang="en-US" sz="2000" i="1" dirty="0"/>
              <a:t>apricot  </a:t>
            </a:r>
            <a:r>
              <a:rPr lang="en-US" sz="1850" dirty="0"/>
              <a:t>serves as gold ‘correct answer’ to the question </a:t>
            </a:r>
          </a:p>
          <a:p>
            <a:pPr marL="745331" lvl="1" indent="-215504">
              <a:buFont typeface="Arial" panose="020B0604020202020204" pitchFamily="34" charset="0"/>
              <a:buChar char="•"/>
            </a:pPr>
            <a:r>
              <a:rPr lang="en-US" sz="2250" dirty="0"/>
              <a:t>“Is word </a:t>
            </a:r>
            <a:r>
              <a:rPr lang="en-US" sz="2250" i="1" dirty="0"/>
              <a:t>s </a:t>
            </a:r>
            <a:r>
              <a:rPr lang="en-US" sz="2250" dirty="0"/>
              <a:t>likely to show up near </a:t>
            </a:r>
            <a:r>
              <a:rPr lang="en-US" sz="2250" i="1" dirty="0"/>
              <a:t>apricot </a:t>
            </a:r>
            <a:r>
              <a:rPr lang="en-US" sz="2250" dirty="0"/>
              <a:t>?” </a:t>
            </a:r>
          </a:p>
          <a:p>
            <a:pPr marL="345281" indent="-215504">
              <a:buFont typeface="Arial" panose="020B0604020202020204" pitchFamily="34" charset="0"/>
              <a:buChar char="•"/>
            </a:pPr>
            <a:r>
              <a:rPr lang="en-US" sz="2400" dirty="0"/>
              <a:t>No need for hand-labeled annotation</a:t>
            </a:r>
          </a:p>
          <a:p>
            <a:pPr marL="345281" indent="-215504">
              <a:buFont typeface="Arial" panose="020B0604020202020204" pitchFamily="34" charset="0"/>
              <a:buChar char="•"/>
            </a:pPr>
            <a:r>
              <a:rPr lang="en-US" sz="2400" dirty="0"/>
              <a:t>The idea comes from “neural language modeling” </a:t>
            </a:r>
          </a:p>
          <a:p>
            <a:pPr marL="564737" lvl="1" indent="-215504">
              <a:buFont typeface="Arial" panose="020B0604020202020204" pitchFamily="34" charset="0"/>
              <a:buChar char="•"/>
            </a:pPr>
            <a:endParaRPr lang="en-US" sz="225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BDDBE-BF32-0E43-B842-9D08F609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9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6DEF-927C-9543-BCEE-8927DBC9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3DCD-B2C8-7741-A44E-96183442A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854D7-3E24-7E45-8112-6F5C66D5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1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Logistic Regression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P(</a:t>
            </a:r>
            <a:r>
              <a:rPr lang="en-US" dirty="0" err="1"/>
              <a:t>c|d</a:t>
            </a:r>
            <a:r>
              <a:rPr lang="en-US" dirty="0"/>
              <a:t>) directly w/o Bayes using</a:t>
            </a:r>
          </a:p>
          <a:p>
            <a:pPr lvl="1"/>
            <a:r>
              <a:rPr lang="en-US" dirty="0"/>
              <a:t>Scoring function </a:t>
            </a:r>
          </a:p>
          <a:p>
            <a:pPr lvl="2"/>
            <a:r>
              <a:rPr lang="en-US" dirty="0"/>
              <a:t>Features</a:t>
            </a:r>
          </a:p>
          <a:p>
            <a:pPr lvl="2"/>
            <a:r>
              <a:rPr lang="en-US" dirty="0"/>
              <a:t>Weights</a:t>
            </a:r>
          </a:p>
          <a:p>
            <a:pPr lvl="1"/>
            <a:r>
              <a:rPr lang="en-US" dirty="0"/>
              <a:t>Classification function</a:t>
            </a:r>
          </a:p>
          <a:p>
            <a:pPr lvl="1"/>
            <a:r>
              <a:rPr lang="en-US" dirty="0"/>
              <a:t>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9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9900"/>
                </a:solidFill>
                <a:latin typeface="Tahoma" charset="0"/>
                <a:ea typeface="ＭＳ Ｐゴシック" charset="0"/>
              </a:defRPr>
            </a:lvl9pPr>
          </a:lstStyle>
          <a:p>
            <a:fld id="{B8181527-7462-E54B-9D93-3A94C58CF6B0}" type="slidenum">
              <a:rPr lang="en-US" sz="1400">
                <a:solidFill>
                  <a:srgbClr val="590A0E"/>
                </a:solidFill>
                <a:latin typeface="Arial" charset="0"/>
              </a:rPr>
              <a:pPr/>
              <a:t>2</a:t>
            </a:fld>
            <a:endParaRPr lang="en-US" sz="1400">
              <a:solidFill>
                <a:srgbClr val="590A0E"/>
              </a:solidFill>
              <a:latin typeface="Arial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Today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Moving on to words and what they might mean. </a:t>
            </a:r>
          </a:p>
          <a:p>
            <a:pPr lvl="1"/>
            <a:r>
              <a:rPr lang="en-US" dirty="0">
                <a:latin typeface="Tahoma" charset="0"/>
                <a:cs typeface="ＭＳ Ｐゴシック" charset="0"/>
              </a:rPr>
              <a:t>Finish up sparse vectors and PPMI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Move on to dense vectors (embeddings)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C029-7887-A947-977D-6060205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6CB9-88E1-BD4E-A8FF-26F55B060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represent documents as sets of features.</a:t>
            </a:r>
          </a:p>
          <a:p>
            <a:r>
              <a:rPr lang="en-US" dirty="0"/>
              <a:t>With each feature we’ll associate a weight (a real number).</a:t>
            </a:r>
          </a:p>
          <a:p>
            <a:r>
              <a:rPr lang="en-US" dirty="0"/>
              <a:t>We’ll then assign a score to each document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5D977-0222-2D43-88A5-8EFCA755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E13B1-5ABB-4C4C-A989-419CE591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84" y="3714750"/>
            <a:ext cx="364411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E261-53DD-484D-A5CD-2F017C98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Better Scoring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3F2372-2490-F64C-95BF-3DF4CF3BA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032" y="885825"/>
            <a:ext cx="4651736" cy="39433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6ED4-7834-F04C-83F9-C3790F4F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0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AC6F-B995-D74B-A077-AF8D699F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Decision Boundary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EBB6BF-4F28-AA4F-8B54-C7B088688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850" y="2212975"/>
            <a:ext cx="4787900" cy="1346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92206-07A1-E14A-AE48-DD8B4385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37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4C9868C-9747-504C-8DD5-72616E698352}" type="slidenum">
              <a:rPr lang="en-US" sz="1400">
                <a:solidFill>
                  <a:srgbClr val="590A0E"/>
                </a:solidFill>
              </a:rPr>
              <a:pPr/>
              <a:t>23</a:t>
            </a:fld>
            <a:endParaRPr lang="en-US" sz="1400">
              <a:solidFill>
                <a:srgbClr val="590A0E"/>
              </a:solidFill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Verdana" charset="0"/>
                <a:ea typeface="ＭＳ Ｐゴシック" charset="0"/>
                <a:cs typeface="ＭＳ Ｐゴシック" charset="0"/>
              </a:rPr>
              <a:t>Features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534400" cy="39433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 kind of features used in NLP-oriented machine learning systems are</a:t>
            </a:r>
          </a:p>
          <a:p>
            <a:pPr lvl="1">
              <a:lnSpc>
                <a:spcPct val="90000"/>
              </a:lnSpc>
            </a:pPr>
            <a:r>
              <a:rPr lang="en-US" altLang="ja-JP" dirty="0">
                <a:latin typeface="Tahoma" charset="0"/>
                <a:cs typeface="ＭＳ Ｐゴシック" charset="0"/>
              </a:rPr>
              <a:t>Easily extracted from a text</a:t>
            </a:r>
            <a:endParaRPr lang="en-US" altLang="ja-JP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Tahoma" charset="0"/>
              </a:rPr>
              <a:t>Are often binary</a:t>
            </a:r>
          </a:p>
          <a:p>
            <a:pPr marL="1143000" lvl="2"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</a:rPr>
              <a:t>Think of a feature as being </a:t>
            </a:r>
            <a:r>
              <a:rPr lang="en-US" dirty="0">
                <a:solidFill>
                  <a:srgbClr val="008000"/>
                </a:solidFill>
                <a:latin typeface="Tahoma" charset="0"/>
                <a:ea typeface="ＭＳ Ｐゴシック" charset="0"/>
              </a:rPr>
              <a:t>on</a:t>
            </a:r>
            <a:r>
              <a:rPr lang="en-US" dirty="0">
                <a:latin typeface="Tahoma" charset="0"/>
                <a:ea typeface="ＭＳ Ｐゴシック" charset="0"/>
              </a:rPr>
              <a:t> or </a:t>
            </a:r>
            <a:r>
              <a:rPr lang="en-US" dirty="0">
                <a:solidFill>
                  <a:srgbClr val="A50021"/>
                </a:solidFill>
                <a:latin typeface="Tahoma" charset="0"/>
                <a:ea typeface="ＭＳ Ｐゴシック" charset="0"/>
              </a:rPr>
              <a:t>off</a:t>
            </a:r>
            <a:r>
              <a:rPr lang="en-US" dirty="0">
                <a:latin typeface="Tahoma" charset="0"/>
                <a:ea typeface="ＭＳ Ｐゴシック" charset="0"/>
              </a:rPr>
              <a:t> rather than as a feature with a value</a:t>
            </a:r>
          </a:p>
          <a:p>
            <a:pPr marL="1485900" lvl="3"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</a:rPr>
              <a:t>E.g. Does this document contain a particular word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Tahoma" charset="0"/>
              </a:rPr>
              <a:t>Typically have lots and lots of features (100,000s of features isn’</a:t>
            </a:r>
            <a:r>
              <a:rPr lang="en-US" altLang="ja-JP" dirty="0">
                <a:latin typeface="Tahoma" charset="0"/>
              </a:rPr>
              <a:t>t unusual.)</a:t>
            </a:r>
          </a:p>
        </p:txBody>
      </p:sp>
    </p:spTree>
    <p:extLst>
      <p:ext uri="{BB962C8B-B14F-4D97-AF65-F5344CB8AC3E}">
        <p14:creationId xmlns:p14="http://schemas.microsoft.com/office/powerpoint/2010/main" val="185387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8F8E-775C-CB4A-9E0F-52CB2E4A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63659-08E7-AD45-902D-C9BE39DB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where do those weights come from?</a:t>
            </a:r>
          </a:p>
          <a:p>
            <a:r>
              <a:rPr lang="en-US" dirty="0"/>
              <a:t>We’ll learn the weights making use of a training set and a </a:t>
            </a:r>
            <a:r>
              <a:rPr lang="en-US" i="1" dirty="0"/>
              <a:t>Loss</a:t>
            </a:r>
            <a:r>
              <a:rPr lang="en-US" dirty="0"/>
              <a:t> </a:t>
            </a:r>
            <a:r>
              <a:rPr lang="en-US" i="1" dirty="0"/>
              <a:t>Function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Given some labeled training data, a loss function tells us how well we’re doing with the current weights.</a:t>
            </a:r>
          </a:p>
          <a:p>
            <a:pPr lvl="1"/>
            <a:r>
              <a:rPr lang="en-US" dirty="0"/>
              <a:t>The better we do, the lower the loss.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CEA8E-6280-8543-82CD-ED577EBC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3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21BA-9B68-4D43-93BA-2C6738A2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Cross Entropy Loss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2E54-4169-4D44-83DF-0EA6B86CD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Really very simple. </a:t>
            </a:r>
          </a:p>
          <a:p>
            <a:pPr lvl="1"/>
            <a:r>
              <a:rPr lang="en-US" dirty="0"/>
              <a:t>For a given example, we’ll go with the probability assigned to the right answer by the model</a:t>
            </a:r>
          </a:p>
          <a:p>
            <a:pPr lvl="2"/>
            <a:r>
              <a:rPr lang="en-US" dirty="0"/>
              <a:t>In the binary case, the right answer is always either 1 or 0. The model produces a number between 1 and 0, that’s the starting point for the loss.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A2055-4520-214C-9077-FF225B2F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6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8651-A832-8B43-A578-54D1FE05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Cross Entropy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7E4F2-B909-4344-A226-27A0EADC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82D425-0BCB-044C-85A4-975FC1522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43" y="1809750"/>
            <a:ext cx="7060514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6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F06B-666B-154E-BCBA-20CBD263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C9AF9-3761-D147-B424-C15CE4FE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usual, probabilities aren’t exactly what we want. We want worse performance to have high loss and good performance to have low loss. </a:t>
            </a:r>
          </a:p>
          <a:p>
            <a:r>
              <a:rPr lang="en-US" dirty="0"/>
              <a:t>So we’ll take the negative of the log of the probability assigned to the correct answer as the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E0941-A197-DC4C-9CAB-D3AF45E3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53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B8C3-2CD0-CD4C-999F-63FC7BA6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 </a:t>
            </a:r>
            <a:r>
              <a:rPr lang="en-US" b="0" dirty="0" err="1"/>
              <a:t>Prob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48F3B-14DC-8244-9BA2-7B10DCA0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CE252-5334-D040-A4DB-E4CFD3B1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31" y="818388"/>
            <a:ext cx="5285538" cy="42108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4E3982-A316-764C-AA97-2CFE828E1A8B}"/>
              </a:ext>
            </a:extLst>
          </p:cNvPr>
          <p:cNvSpPr/>
          <p:nvPr/>
        </p:nvSpPr>
        <p:spPr bwMode="auto">
          <a:xfrm>
            <a:off x="2209800" y="2800349"/>
            <a:ext cx="685800" cy="2120309"/>
          </a:xfrm>
          <a:prstGeom prst="rect">
            <a:avLst/>
          </a:prstGeom>
          <a:solidFill>
            <a:schemeClr val="accent2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9900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522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D9B4CB-D2E8-204E-B075-0888928D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92" y="529590"/>
            <a:ext cx="5896215" cy="4385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F4132-499F-9D46-B3AB-9CB92F2A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Negative Log </a:t>
            </a:r>
            <a:r>
              <a:rPr lang="en-US" b="0" dirty="0" err="1"/>
              <a:t>Prob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39EB-63EF-C04F-9FA8-A75064B1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EF70-0D63-AF40-9D24-6C6244C2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425C-F87A-8843-9D21-0535140EB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Pushing the quiz back a week to Tuesday October 9. </a:t>
            </a:r>
          </a:p>
          <a:p>
            <a:r>
              <a:rPr lang="en-US" dirty="0"/>
              <a:t>I’ll update the syllabus and the required material on Moodle later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11C92-C988-2E4F-A327-7A89C6E0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34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9CA-E86F-0B40-BB02-B8CA797D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Cross Entropy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59137-4E84-824E-BF7E-8ABE238F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4D986-F1D5-7945-8A67-B953FD056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830669"/>
            <a:ext cx="47498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73D81-D6EE-3942-9430-80CB64360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859443"/>
            <a:ext cx="74422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F2A48E-ACEE-DD42-A5CC-71EAA942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7419"/>
            <a:ext cx="9144000" cy="7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2C79-B389-A847-AFBD-4F9E4CF9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7B4FC-35E7-EA43-A650-18E4C2AA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the weights and the bias that minimizes this loss across an entire  training set.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2A50-1135-4349-972F-5219FE00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4C65D-AEAD-C648-93E4-B2837F97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150"/>
            <a:ext cx="9144000" cy="18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0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2C79-B389-A847-AFBD-4F9E4CF9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7B4FC-35E7-EA43-A650-18E4C2AA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do this by starting with a random set of weights and then iteratively updating those weights to lower this cost.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C2A50-1135-4349-972F-5219FE00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4C65D-AEAD-C648-93E4-B2837F97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4150"/>
            <a:ext cx="9144000" cy="18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3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Word2Vec: Skip-Gram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305800" cy="3752850"/>
          </a:xfrm>
        </p:spPr>
        <p:txBody>
          <a:bodyPr>
            <a:noAutofit/>
          </a:bodyPr>
          <a:lstStyle/>
          <a:p>
            <a:r>
              <a:rPr lang="en-US" sz="2800" dirty="0"/>
              <a:t>Word2Vec provides a variety of options. Let's do</a:t>
            </a:r>
          </a:p>
          <a:p>
            <a:pPr lvl="1"/>
            <a:r>
              <a:rPr lang="en-US" sz="2400" dirty="0"/>
              <a:t> "skip-gram with negative sampling" (SGNS)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F49E0-0298-2E4E-96EF-DD0BD5EAA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84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400" dirty="0"/>
              <a:t>Treat the target word and a neighboring context word as positive examples.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Randomly sample other words in the lexicon to get negative samples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Use logistic regression to train a classifier to distinguish those two cases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400" dirty="0"/>
              <a:t>Use the weights as the </a:t>
            </a:r>
            <a:r>
              <a:rPr lang="en-US" sz="2400" dirty="0" err="1"/>
              <a:t>embeddings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00B2A-D4BE-1343-8B74-F07B4DF5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220" y="214954"/>
            <a:ext cx="5657850" cy="726329"/>
          </a:xfrm>
        </p:spPr>
        <p:txBody>
          <a:bodyPr/>
          <a:lstStyle/>
          <a:p>
            <a:r>
              <a:rPr lang="en-US" b="0" dirty="0"/>
              <a:t>Skip-Gram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00150"/>
            <a:ext cx="8229600" cy="3201671"/>
          </a:xfrm>
        </p:spPr>
        <p:txBody>
          <a:bodyPr>
            <a:normAutofit fontScale="32500" lnSpcReduction="20000"/>
          </a:bodyPr>
          <a:lstStyle/>
          <a:p>
            <a:pPr>
              <a:spcAft>
                <a:spcPts val="1050"/>
              </a:spcAft>
            </a:pPr>
            <a:r>
              <a:rPr lang="en-US" sz="7200" dirty="0"/>
              <a:t>Given a tuple (</a:t>
            </a:r>
            <a:r>
              <a:rPr lang="en-US" sz="7200" dirty="0" err="1"/>
              <a:t>t,c</a:t>
            </a:r>
            <a:r>
              <a:rPr lang="en-US" sz="7200" dirty="0"/>
              <a:t>)  = target word, context word</a:t>
            </a:r>
          </a:p>
          <a:p>
            <a:pPr lvl="1"/>
            <a:r>
              <a:rPr lang="en-US" sz="7050" dirty="0"/>
              <a:t>(</a:t>
            </a:r>
            <a:r>
              <a:rPr lang="en-US" sz="7050" i="1" dirty="0">
                <a:solidFill>
                  <a:srgbClr val="C00000"/>
                </a:solidFill>
              </a:rPr>
              <a:t>apricot</a:t>
            </a:r>
            <a:r>
              <a:rPr lang="en-US" sz="7050" i="1" dirty="0"/>
              <a:t>, </a:t>
            </a:r>
            <a:r>
              <a:rPr lang="en-US" sz="7050" i="1" dirty="0">
                <a:solidFill>
                  <a:srgbClr val="0000FF"/>
                </a:solidFill>
              </a:rPr>
              <a:t>jam</a:t>
            </a:r>
            <a:r>
              <a:rPr lang="en-US" sz="7050" dirty="0"/>
              <a:t>)</a:t>
            </a:r>
          </a:p>
          <a:p>
            <a:pPr lvl="1"/>
            <a:r>
              <a:rPr lang="en-US" sz="7050" dirty="0"/>
              <a:t>(</a:t>
            </a:r>
            <a:r>
              <a:rPr lang="en-US" sz="7050" i="1" dirty="0">
                <a:solidFill>
                  <a:srgbClr val="C00000"/>
                </a:solidFill>
              </a:rPr>
              <a:t>apricot</a:t>
            </a:r>
            <a:r>
              <a:rPr lang="en-US" sz="7050" i="1" dirty="0"/>
              <a:t>, </a:t>
            </a:r>
            <a:r>
              <a:rPr lang="en-US" sz="7050" i="1" dirty="0">
                <a:solidFill>
                  <a:srgbClr val="0000FF"/>
                </a:solidFill>
              </a:rPr>
              <a:t>aardvark</a:t>
            </a:r>
            <a:r>
              <a:rPr lang="en-US" sz="7050" dirty="0"/>
              <a:t>)</a:t>
            </a:r>
          </a:p>
          <a:p>
            <a:pPr marL="457200" lvl="1" indent="0">
              <a:buNone/>
            </a:pPr>
            <a:endParaRPr lang="en-US" sz="7050" dirty="0"/>
          </a:p>
          <a:p>
            <a:r>
              <a:rPr lang="en-US" sz="7200" dirty="0"/>
              <a:t>Return the probability that </a:t>
            </a:r>
            <a:r>
              <a:rPr lang="en-US" sz="7200" i="1" dirty="0"/>
              <a:t>c</a:t>
            </a:r>
            <a:r>
              <a:rPr lang="en-US" sz="7200" dirty="0"/>
              <a:t> is a real context word:</a:t>
            </a:r>
          </a:p>
          <a:p>
            <a:endParaRPr lang="en-US" sz="7200" dirty="0"/>
          </a:p>
          <a:p>
            <a:r>
              <a:rPr lang="en-US" sz="7350" dirty="0"/>
              <a:t>P(+|</a:t>
            </a:r>
            <a:r>
              <a:rPr lang="en-US" sz="7350" dirty="0" err="1"/>
              <a:t>t,c</a:t>
            </a:r>
            <a:r>
              <a:rPr lang="en-US" sz="7350" dirty="0"/>
              <a:t>)</a:t>
            </a:r>
          </a:p>
          <a:p>
            <a:r>
              <a:rPr lang="en-US" sz="7350" i="1" dirty="0"/>
              <a:t>P</a:t>
            </a:r>
            <a:r>
              <a:rPr lang="en-US" sz="7350" dirty="0"/>
              <a:t>(−|</a:t>
            </a:r>
            <a:r>
              <a:rPr lang="en-US" sz="7350" i="1" dirty="0" err="1"/>
              <a:t>t</a:t>
            </a:r>
            <a:r>
              <a:rPr lang="en-US" sz="7350" dirty="0" err="1"/>
              <a:t>,</a:t>
            </a:r>
            <a:r>
              <a:rPr lang="en-US" sz="7350" i="1" dirty="0" err="1"/>
              <a:t>c</a:t>
            </a:r>
            <a:r>
              <a:rPr lang="en-US" sz="7350" dirty="0"/>
              <a:t>) = 1−</a:t>
            </a:r>
            <a:r>
              <a:rPr lang="en-US" sz="7350" i="1" dirty="0"/>
              <a:t>P</a:t>
            </a:r>
            <a:r>
              <a:rPr lang="en-US" sz="7350" dirty="0"/>
              <a:t>(+|</a:t>
            </a:r>
            <a:r>
              <a:rPr lang="en-US" sz="7350" i="1" dirty="0" err="1"/>
              <a:t>t</a:t>
            </a:r>
            <a:r>
              <a:rPr lang="en-US" sz="7350" dirty="0" err="1"/>
              <a:t>,</a:t>
            </a:r>
            <a:r>
              <a:rPr lang="en-US" sz="7350" i="1" dirty="0" err="1"/>
              <a:t>c</a:t>
            </a:r>
            <a:r>
              <a:rPr lang="en-US" sz="7350" dirty="0"/>
              <a:t>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2977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3D9D-DF6A-A74D-9A7B-B9CC8A70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to Compute p(+|</a:t>
            </a:r>
            <a:r>
              <a:rPr lang="en-US" b="0" dirty="0" err="1"/>
              <a:t>t,c</a:t>
            </a:r>
            <a:r>
              <a:rPr lang="en-US" b="0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4F3A-A530-C44F-941F-6816ADC9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Intuition</a:t>
            </a:r>
          </a:p>
          <a:p>
            <a:pPr lvl="1"/>
            <a:r>
              <a:rPr lang="en-US" sz="2100" dirty="0"/>
              <a:t>Words are likely to appear near similar words</a:t>
            </a:r>
          </a:p>
          <a:p>
            <a:pPr lvl="1"/>
            <a:r>
              <a:rPr lang="en-US" sz="2100" dirty="0"/>
              <a:t>Model similarity with dot-product!</a:t>
            </a:r>
          </a:p>
          <a:p>
            <a:pPr lvl="1"/>
            <a:r>
              <a:rPr lang="en-US" sz="2100" dirty="0"/>
              <a:t>Similarity(</a:t>
            </a:r>
            <a:r>
              <a:rPr lang="en-US" sz="2100" dirty="0" err="1"/>
              <a:t>t,c</a:t>
            </a:r>
            <a:r>
              <a:rPr lang="en-US" sz="2100" dirty="0"/>
              <a:t>)  ∝ t</a:t>
            </a:r>
            <a:r>
              <a:rPr lang="en-US" sz="2100" baseline="-25000" dirty="0"/>
              <a:t> </a:t>
            </a:r>
            <a:r>
              <a:rPr lang="en-US" sz="2100" dirty="0"/>
              <a:t>∙ c</a:t>
            </a:r>
            <a:endParaRPr lang="en-US" sz="2100" baseline="-25000" dirty="0"/>
          </a:p>
          <a:p>
            <a:r>
              <a:rPr lang="en-US" sz="2550" i="1" dirty="0"/>
              <a:t>Problem:</a:t>
            </a:r>
          </a:p>
          <a:p>
            <a:pPr lvl="1"/>
            <a:r>
              <a:rPr lang="en-US" sz="2400" i="1" dirty="0"/>
              <a:t>Dot product is not a probability!</a:t>
            </a:r>
            <a:endParaRPr lang="en-US" sz="2100" i="1" dirty="0"/>
          </a:p>
          <a:p>
            <a:pPr marL="288036" lvl="2" indent="0">
              <a:buNone/>
            </a:pPr>
            <a:r>
              <a:rPr lang="en-US" sz="2100" i="1" dirty="0"/>
              <a:t>	 </a:t>
            </a:r>
            <a:r>
              <a:rPr lang="en-US" sz="2100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9AFAE-2615-2041-B144-93C23013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40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lies between 0 and 1: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0DA86-05DE-2347-A314-A71A8463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573848"/>
            <a:ext cx="2994969" cy="1319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AD202-F263-B043-914F-F1E2C575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916547"/>
            <a:ext cx="4914900" cy="22172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CF514-675A-CD4E-AD09-53F65B24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Dot product into a probability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AB5DA-2BE0-D74A-A52C-3AE8D701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71" y="1725295"/>
            <a:ext cx="3649748" cy="1262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AD43D-7A4A-284E-AD5B-4724F13D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05" y="3328353"/>
            <a:ext cx="3929063" cy="14144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4B6A6-6420-9542-8E4F-03FFD4558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69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EC9F-BB6E-5C4D-8208-07A09CD0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For all the words in a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BB1A2-5034-9247-A2E4-A73FA2FF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Assume all the context words are independent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76DFE-3BCA-2448-9659-6BD44C55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22" y="1885950"/>
            <a:ext cx="5750956" cy="2544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CCFEC3-401A-D041-AFCA-26A7A8B9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9C82-7AF9-F545-BEF1-EC972193E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044E8-0EED-F343-86A7-7699DF723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Chapter 2: All </a:t>
            </a:r>
          </a:p>
          <a:p>
            <a:r>
              <a:rPr lang="en-US" sz="2800" dirty="0"/>
              <a:t>Chapter 3: Skip 3.7 </a:t>
            </a:r>
          </a:p>
          <a:p>
            <a:r>
              <a:rPr lang="en-US" sz="2800" dirty="0"/>
              <a:t>Chapter 4: Skip 4.9 and 4.10 </a:t>
            </a:r>
          </a:p>
          <a:p>
            <a:r>
              <a:rPr lang="en-US" sz="2800" dirty="0"/>
              <a:t>Chapter 5: Skip 5.8 </a:t>
            </a:r>
          </a:p>
          <a:p>
            <a:r>
              <a:rPr lang="en-US" sz="2800" dirty="0"/>
              <a:t>Chapter 6: All </a:t>
            </a:r>
          </a:p>
          <a:p>
            <a:r>
              <a:rPr lang="en-US" sz="2800" dirty="0"/>
              <a:t>Chapter 7: Skip 7.2 </a:t>
            </a:r>
          </a:p>
          <a:p>
            <a:r>
              <a:rPr lang="en-US" sz="2800" dirty="0"/>
              <a:t>Chapter 8: Skip 8.5, 8.6 and 8.7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2CA3A-B573-2041-AE06-56738CD0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85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Training sentence:</a:t>
            </a:r>
          </a:p>
          <a:p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100" dirty="0">
                <a:solidFill>
                  <a:srgbClr val="0000FF"/>
                </a:solidFill>
              </a:rPr>
              <a:t>tablespoon of </a:t>
            </a:r>
            <a:r>
              <a:rPr lang="en-US" sz="2100" b="1" dirty="0">
                <a:solidFill>
                  <a:srgbClr val="FF0066"/>
                </a:solidFill>
              </a:rPr>
              <a:t>apricot</a:t>
            </a:r>
            <a:r>
              <a:rPr lang="en-US" sz="2100" dirty="0">
                <a:solidFill>
                  <a:srgbClr val="0000FF"/>
                </a:solidFill>
              </a:rPr>
              <a:t> jam   a</a:t>
            </a:r>
            <a:r>
              <a:rPr lang="en-US" sz="2100" dirty="0"/>
              <a:t>  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100" dirty="0">
                <a:solidFill>
                  <a:srgbClr val="0000FF"/>
                </a:solidFill>
              </a:rPr>
              <a:t>c1     c2     </a:t>
            </a:r>
            <a:r>
              <a:rPr lang="en-US" sz="2100" dirty="0">
                <a:solidFill>
                  <a:srgbClr val="C00000"/>
                </a:solidFill>
              </a:rPr>
              <a:t>t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100" dirty="0">
                <a:solidFill>
                  <a:srgbClr val="0000FF"/>
                </a:solidFill>
              </a:rPr>
              <a:t>c3    c4</a:t>
            </a:r>
          </a:p>
          <a:p>
            <a:endParaRPr lang="en-US" sz="2400" dirty="0"/>
          </a:p>
          <a:p>
            <a:r>
              <a:rPr lang="en-US" sz="2400" dirty="0"/>
              <a:t>Training data: input/output pairs centering on </a:t>
            </a:r>
            <a:r>
              <a:rPr lang="en-US" sz="2400" i="1" dirty="0">
                <a:solidFill>
                  <a:srgbClr val="009900"/>
                </a:solidFill>
              </a:rPr>
              <a:t>apricot</a:t>
            </a:r>
            <a:r>
              <a:rPr lang="en-US" sz="2400" i="1" dirty="0"/>
              <a:t> </a:t>
            </a:r>
          </a:p>
          <a:p>
            <a:r>
              <a:rPr lang="en-US" sz="2400" dirty="0" err="1"/>
              <a:t>Asssume</a:t>
            </a:r>
            <a:r>
              <a:rPr lang="en-US" sz="2400" dirty="0"/>
              <a:t> a +/- 2 word window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658100" y="4329113"/>
            <a:ext cx="342900" cy="171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33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6808"/>
            <a:ext cx="7543800" cy="1631633"/>
          </a:xfrm>
        </p:spPr>
        <p:txBody>
          <a:bodyPr>
            <a:normAutofit/>
          </a:bodyPr>
          <a:lstStyle/>
          <a:p>
            <a:r>
              <a:rPr lang="en-US" sz="2400" dirty="0"/>
              <a:t>Training sentence:</a:t>
            </a:r>
          </a:p>
          <a:p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100" dirty="0">
                <a:solidFill>
                  <a:srgbClr val="0000FF"/>
                </a:solidFill>
              </a:rPr>
              <a:t>tablespoon of </a:t>
            </a:r>
            <a:r>
              <a:rPr lang="en-US" sz="2100" b="1" dirty="0">
                <a:solidFill>
                  <a:srgbClr val="FF0066"/>
                </a:solidFill>
              </a:rPr>
              <a:t>apricot</a:t>
            </a:r>
            <a:r>
              <a:rPr lang="en-US" sz="2100" dirty="0">
                <a:solidFill>
                  <a:srgbClr val="0000FF"/>
                </a:solidFill>
              </a:rPr>
              <a:t> jam   a</a:t>
            </a:r>
            <a:r>
              <a:rPr lang="en-US" sz="2100" dirty="0"/>
              <a:t>  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100" dirty="0">
                <a:solidFill>
                  <a:srgbClr val="0000FF"/>
                </a:solidFill>
              </a:rPr>
              <a:t>c1              c2     </a:t>
            </a:r>
            <a:r>
              <a:rPr lang="en-US" sz="2100" dirty="0">
                <a:solidFill>
                  <a:srgbClr val="C00000"/>
                </a:solidFill>
              </a:rPr>
              <a:t>t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100" dirty="0">
                <a:solidFill>
                  <a:srgbClr val="0000FF"/>
                </a:solidFill>
              </a:rPr>
              <a:t>c3    c4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98" y="3105150"/>
            <a:ext cx="2188244" cy="184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DAFE1-71BD-6648-84D9-27905691965A}"/>
              </a:ext>
            </a:extLst>
          </p:cNvPr>
          <p:cNvSpPr txBox="1"/>
          <p:nvPr/>
        </p:nvSpPr>
        <p:spPr>
          <a:xfrm>
            <a:off x="3733800" y="2974994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9779" indent="-83344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For each positive example, we'll create </a:t>
            </a:r>
            <a:r>
              <a:rPr lang="en-US" sz="2100" i="1" dirty="0">
                <a:solidFill>
                  <a:schemeClr val="tx1"/>
                </a:solidFill>
              </a:rPr>
              <a:t>k</a:t>
            </a:r>
            <a:r>
              <a:rPr lang="en-US" sz="2100" dirty="0">
                <a:solidFill>
                  <a:schemeClr val="tx1"/>
                </a:solidFill>
              </a:rPr>
              <a:t> pseudo-negative examples.</a:t>
            </a:r>
          </a:p>
          <a:p>
            <a:pPr marL="129779" indent="-83344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Using </a:t>
            </a:r>
            <a:r>
              <a:rPr lang="en-US" sz="2100" i="1" dirty="0">
                <a:solidFill>
                  <a:schemeClr val="tx1"/>
                </a:solidFill>
              </a:rPr>
              <a:t>noise</a:t>
            </a:r>
            <a:r>
              <a:rPr lang="en-US" sz="2100" dirty="0">
                <a:solidFill>
                  <a:schemeClr val="tx1"/>
                </a:solidFill>
              </a:rPr>
              <a:t> words</a:t>
            </a:r>
          </a:p>
          <a:p>
            <a:pPr marL="129779" lvl="1" indent="-83344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Any random word that isn't</a:t>
            </a:r>
            <a:r>
              <a:rPr lang="en-US" sz="2100" i="1" dirty="0">
                <a:solidFill>
                  <a:schemeClr val="tx1"/>
                </a:solidFill>
              </a:rPr>
              <a:t> t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6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317"/>
            <a:ext cx="8458200" cy="1631633"/>
          </a:xfrm>
        </p:spPr>
        <p:txBody>
          <a:bodyPr>
            <a:normAutofit/>
          </a:bodyPr>
          <a:lstStyle/>
          <a:p>
            <a:r>
              <a:rPr lang="en-US" sz="2400" dirty="0"/>
              <a:t>Training sentence:</a:t>
            </a:r>
          </a:p>
          <a:p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100" dirty="0">
                <a:solidFill>
                  <a:srgbClr val="0000FF"/>
                </a:solidFill>
              </a:rPr>
              <a:t>tablespoon of </a:t>
            </a:r>
            <a:r>
              <a:rPr lang="en-US" sz="2100" b="1" dirty="0">
                <a:solidFill>
                  <a:srgbClr val="FF0066"/>
                </a:solidFill>
              </a:rPr>
              <a:t>apricot</a:t>
            </a:r>
            <a:r>
              <a:rPr lang="en-US" sz="2100" dirty="0">
                <a:solidFill>
                  <a:srgbClr val="0000FF"/>
                </a:solidFill>
              </a:rPr>
              <a:t> jam   a</a:t>
            </a:r>
            <a:r>
              <a:rPr lang="en-US" sz="2100" dirty="0"/>
              <a:t>  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                 </a:t>
            </a:r>
            <a:r>
              <a:rPr lang="en-US" sz="2100" dirty="0">
                <a:solidFill>
                  <a:srgbClr val="0000FF"/>
                </a:solidFill>
              </a:rPr>
              <a:t>c1             c2     </a:t>
            </a:r>
            <a:r>
              <a:rPr lang="en-US" sz="2100" dirty="0">
                <a:solidFill>
                  <a:srgbClr val="C00000"/>
                </a:solidFill>
              </a:rPr>
              <a:t>t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       </a:t>
            </a:r>
            <a:r>
              <a:rPr lang="en-US" sz="2100" dirty="0">
                <a:solidFill>
                  <a:srgbClr val="0000FF"/>
                </a:solidFill>
              </a:rPr>
              <a:t>c3    c4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67359"/>
            <a:ext cx="2188244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7A3C9-AE98-1E41-8F56-6A11C1C5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41" y="2967359"/>
            <a:ext cx="3371850" cy="1757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8FA-10B3-AD44-9B6B-9D75978EB7D2}"/>
              </a:ext>
            </a:extLst>
          </p:cNvPr>
          <p:cNvSpPr txBox="1"/>
          <p:nvPr/>
        </p:nvSpPr>
        <p:spPr>
          <a:xfrm>
            <a:off x="7352778" y="286532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k=2</a:t>
            </a:r>
          </a:p>
        </p:txBody>
      </p:sp>
    </p:spTree>
    <p:extLst>
      <p:ext uri="{BB962C8B-B14F-4D97-AF65-F5344CB8AC3E}">
        <p14:creationId xmlns:p14="http://schemas.microsoft.com/office/powerpoint/2010/main" val="3595306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BD92-E14C-CD40-B489-9A25858F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8583"/>
            <a:ext cx="8534400" cy="975697"/>
          </a:xfrm>
        </p:spPr>
        <p:txBody>
          <a:bodyPr/>
          <a:lstStyle/>
          <a:p>
            <a:r>
              <a:rPr lang="en-US" b="0" dirty="0"/>
              <a:t>Choosing Noise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8E31-57AF-2B4F-8897-1D611433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4" y="1020496"/>
            <a:ext cx="8143876" cy="3017520"/>
          </a:xfrm>
        </p:spPr>
        <p:txBody>
          <a:bodyPr/>
          <a:lstStyle/>
          <a:p>
            <a:r>
              <a:rPr lang="en-US" dirty="0"/>
              <a:t>Could pick w according to their unigram frequency P(w)</a:t>
            </a:r>
          </a:p>
          <a:p>
            <a:r>
              <a:rPr lang="en-US" dirty="0"/>
              <a:t>More common to chosen then according to p</a:t>
            </a:r>
            <a:r>
              <a:rPr lang="en-US" baseline="-25000" dirty="0"/>
              <a:t>α</a:t>
            </a:r>
            <a:r>
              <a:rPr lang="en-US" dirty="0"/>
              <a:t>(w)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α= ¾ works well because it gives rare noise words slightly higher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81F38-C70B-9541-B5D3-1BA59515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52550"/>
            <a:ext cx="2682961" cy="919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2408-2FDF-8D40-8538-17DDC9CF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10" y="2603767"/>
            <a:ext cx="2559580" cy="1096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04131-6D66-E54B-ADF8-333E7EA2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7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Let's represent words as vectors of some length (say 300), randomly initialized. </a:t>
            </a:r>
          </a:p>
          <a:p>
            <a:r>
              <a:rPr lang="en-US" sz="2100" dirty="0"/>
              <a:t>So we start with 300 * V random parameters</a:t>
            </a:r>
          </a:p>
          <a:p>
            <a:r>
              <a:rPr lang="en-US" sz="2100" dirty="0"/>
              <a:t>Over the entire training set, we’d like to adjust those word vectors such that we</a:t>
            </a:r>
          </a:p>
          <a:p>
            <a:pPr lvl="1"/>
            <a:r>
              <a:rPr lang="en-US" sz="2100" dirty="0"/>
              <a:t>Maximize the similarity of the </a:t>
            </a:r>
            <a:r>
              <a:rPr lang="en-US" sz="2100" dirty="0">
                <a:solidFill>
                  <a:srgbClr val="009900"/>
                </a:solidFill>
              </a:rPr>
              <a:t>target word</a:t>
            </a:r>
            <a:r>
              <a:rPr lang="en-US" sz="2100" dirty="0"/>
              <a:t>, </a:t>
            </a:r>
            <a:r>
              <a:rPr lang="en-US" sz="2100" dirty="0">
                <a:solidFill>
                  <a:srgbClr val="009900"/>
                </a:solidFill>
              </a:rPr>
              <a:t>context word</a:t>
            </a:r>
            <a:r>
              <a:rPr lang="en-US" sz="2100" dirty="0"/>
              <a:t> pairs (</a:t>
            </a:r>
            <a:r>
              <a:rPr lang="en-US" sz="2100" dirty="0" err="1"/>
              <a:t>t,c</a:t>
            </a:r>
            <a:r>
              <a:rPr lang="en-US" sz="2100" dirty="0"/>
              <a:t>) drawn from the positive data</a:t>
            </a:r>
          </a:p>
          <a:p>
            <a:pPr lvl="1"/>
            <a:r>
              <a:rPr lang="en-US" sz="2100" dirty="0"/>
              <a:t>Minimize the similarity of the (</a:t>
            </a:r>
            <a:r>
              <a:rPr lang="en-US" sz="2100" dirty="0" err="1"/>
              <a:t>t,c</a:t>
            </a:r>
            <a:r>
              <a:rPr lang="en-US" sz="2100" dirty="0"/>
              <a:t>) pairs drawn from the negative data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09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Iterative process.</a:t>
            </a:r>
          </a:p>
          <a:p>
            <a:r>
              <a:rPr lang="en-US" dirty="0"/>
              <a:t>We’ll start with random weights</a:t>
            </a:r>
          </a:p>
          <a:p>
            <a:r>
              <a:rPr lang="en-US" dirty="0"/>
              <a:t>Then adjust the word weights to</a:t>
            </a:r>
          </a:p>
          <a:p>
            <a:pPr lvl="1"/>
            <a:r>
              <a:rPr lang="en-US" dirty="0"/>
              <a:t>make the positive pairs more likely</a:t>
            </a:r>
          </a:p>
          <a:p>
            <a:pPr lvl="2"/>
            <a:r>
              <a:rPr lang="en-US" dirty="0"/>
              <a:t>More similar </a:t>
            </a:r>
          </a:p>
          <a:p>
            <a:pPr lvl="1"/>
            <a:r>
              <a:rPr lang="en-US" dirty="0"/>
              <a:t>and the negative pairs less likely</a:t>
            </a:r>
          </a:p>
          <a:p>
            <a:pPr lvl="2"/>
            <a:r>
              <a:rPr lang="en-US" dirty="0"/>
              <a:t>Less similar</a:t>
            </a:r>
          </a:p>
          <a:p>
            <a:r>
              <a:rPr lang="en-US" sz="2800" dirty="0"/>
              <a:t>over the entire training set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26AF0-77DB-504C-886E-76714F94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08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9" y="1200150"/>
            <a:ext cx="8146398" cy="3352800"/>
          </a:xfrm>
        </p:spPr>
      </p:pic>
      <p:sp>
        <p:nvSpPr>
          <p:cNvPr id="5" name="Rectangle 4"/>
          <p:cNvSpPr/>
          <p:nvPr/>
        </p:nvSpPr>
        <p:spPr>
          <a:xfrm>
            <a:off x="1379095" y="3676338"/>
            <a:ext cx="876925" cy="25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ECCC6D-3BA0-784C-AEC7-A20F977C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21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Objective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0189"/>
            <a:ext cx="7924800" cy="3244850"/>
          </a:xfrm>
        </p:spPr>
        <p:txBody>
          <a:bodyPr>
            <a:normAutofit/>
          </a:bodyPr>
          <a:lstStyle/>
          <a:p>
            <a:r>
              <a:rPr lang="en-US" sz="2100" dirty="0"/>
              <a:t>We want to maximize</a:t>
            </a:r>
            <a:r>
              <a:rPr lang="mr-IN" sz="2100" dirty="0"/>
              <a:t>…</a:t>
            </a:r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Maximize the + label for the pairs from the positive training data, and the </a:t>
            </a:r>
            <a:r>
              <a:rPr lang="mr-IN" sz="2100" dirty="0"/>
              <a:t>–</a:t>
            </a:r>
            <a:r>
              <a:rPr lang="en-US" sz="2100" dirty="0"/>
              <a:t> label for the pairs sample from the negative data.</a:t>
            </a:r>
          </a:p>
          <a:p>
            <a:endParaRPr lang="en-US" sz="21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658100" y="4329113"/>
            <a:ext cx="342900" cy="1714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40292"/>
            <a:ext cx="4519613" cy="6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96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1B21-9E8C-9540-A7C9-61626657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Train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5EA6-7E13-914B-AD14-E10ED2BA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learns two separate embedding matrices W and C</a:t>
            </a:r>
          </a:p>
          <a:p>
            <a:r>
              <a:rPr lang="en-US" dirty="0"/>
              <a:t>Can use W and throw away C, or merge them somehow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E964F-FC47-2846-85CC-74C5388A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95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Skip-Gram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Start with V random 300-dimensional vectors as initial </a:t>
            </a:r>
            <a:r>
              <a:rPr lang="en-US" sz="2100" dirty="0" err="1"/>
              <a:t>embeddings</a:t>
            </a:r>
            <a:endParaRPr lang="en-US" sz="2100" dirty="0"/>
          </a:p>
          <a:p>
            <a:r>
              <a:rPr lang="en-US" sz="2100" dirty="0"/>
              <a:t>Use logistic regression, the second most basic classifier used in machine learning after naïve </a:t>
            </a:r>
            <a:r>
              <a:rPr lang="en-US" sz="2100" dirty="0" err="1"/>
              <a:t>bayes</a:t>
            </a:r>
            <a:endParaRPr lang="en-US" sz="2100" dirty="0"/>
          </a:p>
          <a:p>
            <a:pPr lvl="1"/>
            <a:r>
              <a:rPr lang="en-US" sz="1800" dirty="0"/>
              <a:t>Take a corpus and take pairs of words that co-occur as positive examples</a:t>
            </a:r>
          </a:p>
          <a:p>
            <a:pPr lvl="1"/>
            <a:r>
              <a:rPr lang="en-US" sz="1800" dirty="0"/>
              <a:t>Take pairs of words that don't co-occur as negative examples</a:t>
            </a:r>
          </a:p>
          <a:p>
            <a:pPr lvl="1"/>
            <a:r>
              <a:rPr lang="en-US" sz="1800" dirty="0"/>
              <a:t>Train the classifier to distinguish these by slowly adjusting all the </a:t>
            </a:r>
            <a:r>
              <a:rPr lang="en-US" sz="1800" dirty="0" err="1"/>
              <a:t>embeddings</a:t>
            </a:r>
            <a:r>
              <a:rPr lang="en-US" sz="1800" dirty="0"/>
              <a:t> to improve the classifier performance</a:t>
            </a:r>
          </a:p>
          <a:p>
            <a:pPr lvl="1"/>
            <a:r>
              <a:rPr lang="en-US" sz="1800" dirty="0"/>
              <a:t>Throw away the classifier and keep the embeddings.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9B2EE-7E4F-2042-A5C7-967FAF97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2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8DA2-DBE7-5A40-A49E-7B1B1888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220" y="214953"/>
            <a:ext cx="5657850" cy="585883"/>
          </a:xfrm>
        </p:spPr>
        <p:txBody>
          <a:bodyPr/>
          <a:lstStyle/>
          <a:p>
            <a:r>
              <a:rPr lang="en-US" b="0" dirty="0" err="1"/>
              <a:t>tf-idf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47B1-128E-E448-9977-833E1347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56623"/>
            <a:ext cx="8305800" cy="3545198"/>
          </a:xfrm>
        </p:spPr>
        <p:txBody>
          <a:bodyPr>
            <a:normAutofit/>
          </a:bodyPr>
          <a:lstStyle/>
          <a:p>
            <a:r>
              <a:rPr lang="en-US" sz="1800" b="1" dirty="0" err="1"/>
              <a:t>tf</a:t>
            </a:r>
            <a:r>
              <a:rPr lang="en-US" sz="1800" b="1" dirty="0"/>
              <a:t>: term frequency</a:t>
            </a:r>
            <a:r>
              <a:rPr lang="en-US" sz="1800" dirty="0"/>
              <a:t>. frequency count (usually log-transformed):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 err="1"/>
              <a:t>Idf</a:t>
            </a:r>
            <a:r>
              <a:rPr lang="en-US" sz="1800" b="1" dirty="0"/>
              <a:t>: inverse document frequency: </a:t>
            </a:r>
            <a:r>
              <a:rPr lang="en-US" sz="1800" b="1" dirty="0" err="1"/>
              <a:t>tf</a:t>
            </a:r>
            <a:r>
              <a:rPr lang="en-US" sz="1800" b="1" dirty="0"/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C7C5-816F-394B-BF1D-93480012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171700"/>
            <a:ext cx="2100263" cy="971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2382A-3C9B-6849-BAA4-89D7C68CFA83}"/>
              </a:ext>
            </a:extLst>
          </p:cNvPr>
          <p:cNvSpPr txBox="1"/>
          <p:nvPr/>
        </p:nvSpPr>
        <p:spPr>
          <a:xfrm>
            <a:off x="5486400" y="2171701"/>
            <a:ext cx="2105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Total # of  docs in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3EB6-B508-0846-9384-BD0BB5456EBD}"/>
              </a:ext>
            </a:extLst>
          </p:cNvPr>
          <p:cNvSpPr txBox="1"/>
          <p:nvPr/>
        </p:nvSpPr>
        <p:spPr>
          <a:xfrm>
            <a:off x="5382898" y="3327886"/>
            <a:ext cx="2039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# of  docs that have word </a:t>
            </a:r>
            <a:r>
              <a:rPr lang="en-US" sz="1200" dirty="0" err="1"/>
              <a:t>i</a:t>
            </a:r>
            <a:endParaRPr lang="en-US" sz="12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23397A6-9D76-F14A-BE2C-C759DF61ED2C}"/>
              </a:ext>
            </a:extLst>
          </p:cNvPr>
          <p:cNvSpPr/>
          <p:nvPr/>
        </p:nvSpPr>
        <p:spPr>
          <a:xfrm>
            <a:off x="4863230" y="2301658"/>
            <a:ext cx="648222" cy="291230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4FFB37-2E57-2A45-973F-10F199A5A1D5}"/>
              </a:ext>
            </a:extLst>
          </p:cNvPr>
          <p:cNvSpPr/>
          <p:nvPr/>
        </p:nvSpPr>
        <p:spPr>
          <a:xfrm flipV="1">
            <a:off x="4800600" y="3086100"/>
            <a:ext cx="582298" cy="342900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68A65-07F6-9842-8CA4-96AE954ED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21" y="4441313"/>
            <a:ext cx="2033680" cy="395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229F8-9A5B-FD4C-A22D-C3B6720AC912}"/>
              </a:ext>
            </a:extLst>
          </p:cNvPr>
          <p:cNvSpPr txBox="1"/>
          <p:nvPr/>
        </p:nvSpPr>
        <p:spPr>
          <a:xfrm>
            <a:off x="1760220" y="3846669"/>
            <a:ext cx="46021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tf-idf</a:t>
            </a:r>
            <a:r>
              <a:rPr lang="en-US" sz="2100" dirty="0"/>
              <a:t> value for word t in document 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5F20-0050-234C-8683-5819C1CF644B}"/>
              </a:ext>
            </a:extLst>
          </p:cNvPr>
          <p:cNvSpPr txBox="1"/>
          <p:nvPr/>
        </p:nvSpPr>
        <p:spPr>
          <a:xfrm>
            <a:off x="1499441" y="3310279"/>
            <a:ext cx="3185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Words like "the" or "good" have very low </a:t>
            </a:r>
            <a:r>
              <a:rPr lang="en-US" sz="1200" dirty="0" err="1">
                <a:solidFill>
                  <a:srgbClr val="0000FF"/>
                </a:solidFill>
              </a:rPr>
              <a:t>idf</a:t>
            </a:r>
            <a:endParaRPr lang="en-US" sz="1200" dirty="0">
              <a:solidFill>
                <a:srgbClr val="00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1F521-4D37-354E-9A43-04CAB057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32" y="1281414"/>
            <a:ext cx="4005452" cy="64850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DEC8645-DA57-B04C-90CA-0DBFF57C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76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954"/>
            <a:ext cx="8382000" cy="870897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Dense Embeddings </a:t>
            </a:r>
            <a:br>
              <a:rPr lang="en-US" b="0" dirty="0"/>
            </a:br>
            <a:r>
              <a:rPr lang="en-US" b="0" dirty="0"/>
              <a:t>Without the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697"/>
            <a:ext cx="8000999" cy="2858771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2400" b="1" dirty="0"/>
              <a:t>Word2vec</a:t>
            </a:r>
            <a:r>
              <a:rPr lang="en-US" sz="2400" dirty="0"/>
              <a:t> (</a:t>
            </a:r>
            <a:r>
              <a:rPr lang="en-US" sz="2400" dirty="0" err="1"/>
              <a:t>Mikolov</a:t>
            </a:r>
            <a:r>
              <a:rPr lang="en-US" sz="2400" dirty="0"/>
              <a:t> et al.) </a:t>
            </a:r>
            <a:r>
              <a:rPr lang="en-US" sz="2400" dirty="0">
                <a:hlinkClick r:id="rId2"/>
              </a:rPr>
              <a:t>https://code.google.com/archive/p/word2vec/</a:t>
            </a:r>
            <a:endParaRPr lang="en-US" sz="2400" dirty="0"/>
          </a:p>
          <a:p>
            <a:pPr marL="0" indent="0">
              <a:lnSpc>
                <a:spcPct val="70000"/>
              </a:lnSpc>
              <a:buNone/>
            </a:pPr>
            <a:endParaRPr lang="en-US" sz="2400" dirty="0"/>
          </a:p>
          <a:p>
            <a:r>
              <a:rPr lang="en-US" sz="2400" b="1" dirty="0" err="1"/>
              <a:t>Fasttext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http://www.fasttext.cc/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600" dirty="0"/>
          </a:p>
          <a:p>
            <a:pPr>
              <a:lnSpc>
                <a:spcPct val="60000"/>
              </a:lnSpc>
            </a:pPr>
            <a:r>
              <a:rPr lang="en-US" sz="2400" b="1" dirty="0"/>
              <a:t>Glove</a:t>
            </a:r>
            <a:r>
              <a:rPr lang="en-US" sz="2400" dirty="0"/>
              <a:t> (Pennington, </a:t>
            </a:r>
            <a:r>
              <a:rPr lang="en-US" sz="2400" dirty="0" err="1"/>
              <a:t>Socher</a:t>
            </a:r>
            <a:r>
              <a:rPr lang="en-US" sz="2400" dirty="0"/>
              <a:t>, Manning) </a:t>
            </a:r>
            <a:r>
              <a:rPr lang="en-US" sz="2400" dirty="0">
                <a:hlinkClick r:id="rId4"/>
              </a:rPr>
              <a:t>http://nlp.stanford.edu/projects/glove/</a:t>
            </a:r>
            <a:endParaRPr lang="en-US" sz="2400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88E37-DCAF-3E4C-9EDE-B230AF9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6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C931-C4D3-6543-803C-212CE025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Evaluating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B482-CFE4-6341-8AD4-AC9F3BDD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Compare to human scores on word similarity-type tasks</a:t>
            </a:r>
          </a:p>
          <a:p>
            <a:pPr marL="0" indent="0">
              <a:buNone/>
            </a:pPr>
            <a:endParaRPr lang="en-US" sz="2400" dirty="0"/>
          </a:p>
          <a:p>
            <a:pPr marL="214313" indent="-167879">
              <a:buFont typeface="Arial" panose="020B0604020202020204" pitchFamily="34" charset="0"/>
              <a:buChar char="•"/>
            </a:pPr>
            <a:r>
              <a:rPr lang="en-US" sz="1800" dirty="0"/>
              <a:t>WordSim-353 (Finkelstein et al., 2002)</a:t>
            </a:r>
          </a:p>
          <a:p>
            <a:pPr marL="214313" indent="-167879">
              <a:buFont typeface="Arial" panose="020B0604020202020204" pitchFamily="34" charset="0"/>
              <a:buChar char="•"/>
            </a:pPr>
            <a:r>
              <a:rPr lang="en-US" sz="1800" dirty="0"/>
              <a:t>SimLex-999 (Hill et al., 2015)</a:t>
            </a:r>
          </a:p>
          <a:p>
            <a:pPr marL="214313" indent="-167879">
              <a:buFont typeface="Arial" panose="020B0604020202020204" pitchFamily="34" charset="0"/>
              <a:buChar char="•"/>
            </a:pPr>
            <a:r>
              <a:rPr lang="en-US" sz="1800" dirty="0"/>
              <a:t>Stanford Contextual Word Similarity (SCWS) dataset (Huang et al., 2012) </a:t>
            </a:r>
          </a:p>
          <a:p>
            <a:pPr marL="214313" indent="-167879">
              <a:buFont typeface="Arial" panose="020B0604020202020204" pitchFamily="34" charset="0"/>
              <a:buChar char="•"/>
            </a:pPr>
            <a:r>
              <a:rPr lang="en-US" sz="1800" dirty="0"/>
              <a:t>TOEFL dataset: </a:t>
            </a:r>
            <a:r>
              <a:rPr lang="en-US" sz="1800" i="1" dirty="0"/>
              <a:t>Levied is closest in meaning to: imposed, believed, requested, correlated 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FE463-6547-7747-BD9A-018E61AD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42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C931-C4D3-6543-803C-212CE025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Evaluating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B482-CFE4-6341-8AD4-AC9F3BDD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Compare to human scores on word similarity-type tasks</a:t>
            </a:r>
          </a:p>
          <a:p>
            <a:pPr marL="0" indent="0">
              <a:buNone/>
            </a:pPr>
            <a:endParaRPr lang="en-US" sz="2400" dirty="0"/>
          </a:p>
          <a:p>
            <a:pPr marL="214313" indent="-167879">
              <a:buFont typeface="Arial" panose="020B0604020202020204" pitchFamily="34" charset="0"/>
              <a:buChar char="•"/>
            </a:pPr>
            <a:r>
              <a:rPr lang="en-US" sz="1800" dirty="0"/>
              <a:t>WordSim-353 (Finkelstein et al., 2002)</a:t>
            </a:r>
          </a:p>
          <a:p>
            <a:pPr marL="214313" indent="-167879">
              <a:buFont typeface="Arial" panose="020B0604020202020204" pitchFamily="34" charset="0"/>
              <a:buChar char="•"/>
            </a:pPr>
            <a:r>
              <a:rPr lang="en-US" sz="1800" dirty="0"/>
              <a:t>SimLex-999 (Hill et al., 2015)</a:t>
            </a:r>
          </a:p>
          <a:p>
            <a:pPr marL="214313" indent="-167879">
              <a:buFont typeface="Arial" panose="020B0604020202020204" pitchFamily="34" charset="0"/>
              <a:buChar char="•"/>
            </a:pPr>
            <a:r>
              <a:rPr lang="en-US" sz="1800" dirty="0"/>
              <a:t>Stanford Contextual Word Similarity (SCWS) dataset (Huang et al., 2012) </a:t>
            </a:r>
          </a:p>
          <a:p>
            <a:pPr marL="214313" indent="-167879">
              <a:buFont typeface="Arial" panose="020B0604020202020204" pitchFamily="34" charset="0"/>
              <a:buChar char="•"/>
            </a:pPr>
            <a:r>
              <a:rPr lang="en-US" sz="1800" dirty="0"/>
              <a:t>TOEFL dataset: </a:t>
            </a:r>
            <a:r>
              <a:rPr lang="en-US" sz="1800" i="1" dirty="0"/>
              <a:t>Levied is closest in meaning to: imposed, believed, requested, correlated 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FE463-6547-7747-BD9A-018E61AD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03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45" y="36680"/>
            <a:ext cx="8305800" cy="858670"/>
          </a:xfrm>
        </p:spPr>
        <p:txBody>
          <a:bodyPr>
            <a:normAutofit/>
          </a:bodyPr>
          <a:lstStyle/>
          <a:p>
            <a:r>
              <a:rPr lang="en-US" b="0" dirty="0"/>
              <a:t>Properties of </a:t>
            </a:r>
            <a:r>
              <a:rPr lang="en-US" b="0" dirty="0" err="1"/>
              <a:t>embeddings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71600" y="4171950"/>
            <a:ext cx="1485900" cy="257175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943100"/>
            <a:ext cx="8001000" cy="245872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 = ±2 The nearest words to </a:t>
            </a:r>
            <a:r>
              <a:rPr lang="en-US" sz="2400" i="1" dirty="0"/>
              <a:t>Hogwarts:</a:t>
            </a:r>
          </a:p>
          <a:p>
            <a:pPr lvl="1"/>
            <a:r>
              <a:rPr lang="en-US" sz="2100" i="1" dirty="0"/>
              <a:t>Sunnydale</a:t>
            </a:r>
          </a:p>
          <a:p>
            <a:pPr lvl="1"/>
            <a:r>
              <a:rPr lang="en-US" sz="2100" i="1" dirty="0" err="1"/>
              <a:t>Evernight</a:t>
            </a:r>
            <a:endParaRPr lang="en-US" sz="2100" i="1" dirty="0"/>
          </a:p>
          <a:p>
            <a:r>
              <a:rPr lang="en-US" sz="2400" dirty="0"/>
              <a:t>C = ±5 The nearest words to </a:t>
            </a:r>
            <a:r>
              <a:rPr lang="en-US" sz="2400" i="1" dirty="0"/>
              <a:t>Hogwarts:</a:t>
            </a:r>
          </a:p>
          <a:p>
            <a:pPr lvl="1"/>
            <a:r>
              <a:rPr lang="en-US" sz="2100" i="1" dirty="0"/>
              <a:t>Dumbledore</a:t>
            </a:r>
          </a:p>
          <a:p>
            <a:pPr lvl="1"/>
            <a:r>
              <a:rPr lang="en-US" sz="2100" i="1" dirty="0"/>
              <a:t>Malfoy</a:t>
            </a:r>
          </a:p>
          <a:p>
            <a:pPr lvl="1"/>
            <a:r>
              <a:rPr lang="en-US" sz="2100" i="1" dirty="0" err="1"/>
              <a:t>halfblood</a:t>
            </a:r>
            <a:endParaRPr lang="en-US" sz="2100" i="1" dirty="0"/>
          </a:p>
          <a:p>
            <a:pPr lvl="1"/>
            <a:endParaRPr lang="en-US" sz="165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12D2-77F0-6942-B278-E40C9CCEAD9F}"/>
              </a:ext>
            </a:extLst>
          </p:cNvPr>
          <p:cNvSpPr txBox="1"/>
          <p:nvPr/>
        </p:nvSpPr>
        <p:spPr>
          <a:xfrm>
            <a:off x="2552178" y="1108553"/>
            <a:ext cx="388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Similarity depends on window size C</a:t>
            </a:r>
          </a:p>
        </p:txBody>
      </p:sp>
    </p:spTree>
    <p:extLst>
      <p:ext uri="{BB962C8B-B14F-4D97-AF65-F5344CB8AC3E}">
        <p14:creationId xmlns:p14="http://schemas.microsoft.com/office/powerpoint/2010/main" val="164596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Analogy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645343"/>
                <a:ext cx="6515100" cy="25003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645343"/>
                <a:ext cx="6515100" cy="2500313"/>
              </a:xfrm>
              <a:blipFill>
                <a:blip r:embed="rId2"/>
                <a:stretch>
                  <a:fillRect l="-2339" t="-3030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124931"/>
            <a:ext cx="5452135" cy="19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58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27" y="91840"/>
            <a:ext cx="6518273" cy="505166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E5746-D405-3948-8CCB-CCED6913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15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41" y="114301"/>
            <a:ext cx="6257816" cy="48623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5984D-8196-F643-B0FC-FFF6669D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44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154493"/>
            <a:ext cx="8915400" cy="800100"/>
          </a:xfrm>
        </p:spPr>
        <p:txBody>
          <a:bodyPr/>
          <a:lstStyle/>
          <a:p>
            <a:r>
              <a:rPr lang="en-US" b="0" dirty="0" err="1"/>
              <a:t>Diachronics</a:t>
            </a:r>
            <a:br>
              <a:rPr lang="en-US" b="0" dirty="0"/>
            </a:br>
            <a:r>
              <a:rPr lang="en-US" b="0" dirty="0"/>
              <a:t>Study of Language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28750"/>
            <a:ext cx="8229600" cy="3429000"/>
          </a:xfrm>
        </p:spPr>
        <p:txBody>
          <a:bodyPr>
            <a:normAutofit/>
          </a:bodyPr>
          <a:lstStyle/>
          <a:p>
            <a:r>
              <a:rPr lang="en-US" sz="2700" dirty="0"/>
              <a:t>Train embeddings on older texts to study changes in word meaning!!</a:t>
            </a:r>
          </a:p>
          <a:p>
            <a:pPr lvl="1"/>
            <a:r>
              <a:rPr lang="en-US" sz="2300" dirty="0"/>
              <a:t>For a given word, look at how its neighbors change over time.</a:t>
            </a:r>
          </a:p>
          <a:p>
            <a:pPr marL="457200" lvl="1" indent="0">
              <a:buNone/>
            </a:pPr>
            <a:endParaRPr lang="en-US" sz="23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EEAB3-ADB7-9142-8165-F5774C14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28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386862" y="54552"/>
            <a:ext cx="8376138" cy="10501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3300" b="0" dirty="0" err="1"/>
              <a:t>Diachronic</a:t>
            </a:r>
            <a:r>
              <a:rPr lang="en-US" sz="3300" b="0" dirty="0" err="1"/>
              <a:t>s</a:t>
            </a:r>
            <a:r>
              <a:rPr sz="3300" b="0" dirty="0"/>
              <a:t> </a:t>
            </a:r>
            <a:br>
              <a:rPr lang="en-US" sz="3300" b="0" dirty="0"/>
            </a:br>
            <a:r>
              <a:rPr lang="en-US" sz="3300" b="0" dirty="0"/>
              <a:t>Study of Language Change</a:t>
            </a:r>
            <a:endParaRPr sz="3300" b="0" dirty="0"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7710124" y="4848821"/>
            <a:ext cx="66974" cy="10453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650"/>
              <a:t>58</a:t>
            </a:fld>
            <a:endParaRPr sz="1650"/>
          </a:p>
        </p:txBody>
      </p:sp>
      <p:sp>
        <p:nvSpPr>
          <p:cNvPr id="103" name="Shape 103"/>
          <p:cNvSpPr/>
          <p:nvPr/>
        </p:nvSpPr>
        <p:spPr>
          <a:xfrm>
            <a:off x="4521304" y="4022859"/>
            <a:ext cx="59312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1650"/>
              <a:t>￼</a:t>
            </a:r>
          </a:p>
        </p:txBody>
      </p:sp>
      <p:sp>
        <p:nvSpPr>
          <p:cNvPr id="104" name="Shape 104"/>
          <p:cNvSpPr/>
          <p:nvPr/>
        </p:nvSpPr>
        <p:spPr>
          <a:xfrm>
            <a:off x="4424069" y="3820333"/>
            <a:ext cx="134537" cy="212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1650"/>
              <a:t>￼</a:t>
            </a:r>
          </a:p>
        </p:txBody>
      </p:sp>
      <p:sp>
        <p:nvSpPr>
          <p:cNvPr id="105" name="Shape 105"/>
          <p:cNvSpPr/>
          <p:nvPr/>
        </p:nvSpPr>
        <p:spPr>
          <a:xfrm>
            <a:off x="1368512" y="3501120"/>
            <a:ext cx="6432887" cy="113605"/>
          </a:xfrm>
          <a:prstGeom prst="leftRightArrow">
            <a:avLst>
              <a:gd name="adj1" fmla="val 32000"/>
              <a:gd name="adj2" fmla="val 274132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0"/>
          </a:p>
        </p:txBody>
      </p:sp>
      <p:pic>
        <p:nvPicPr>
          <p:cNvPr id="106" name="boo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336" y="3610229"/>
            <a:ext cx="730003" cy="54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pen-book.jp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4226892" y="3619489"/>
            <a:ext cx="916225" cy="613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kindle-voyage-100441320-orig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1715" y="3610228"/>
            <a:ext cx="491422" cy="562064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1619088" y="3281106"/>
            <a:ext cx="599250" cy="2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650" dirty="0"/>
              <a:t>1900</a:t>
            </a:r>
          </a:p>
        </p:txBody>
      </p:sp>
      <p:sp>
        <p:nvSpPr>
          <p:cNvPr id="110" name="Shape 110"/>
          <p:cNvSpPr/>
          <p:nvPr/>
        </p:nvSpPr>
        <p:spPr>
          <a:xfrm>
            <a:off x="4395693" y="3281106"/>
            <a:ext cx="534301" cy="164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650"/>
              <a:t>1950</a:t>
            </a:r>
          </a:p>
        </p:txBody>
      </p:sp>
      <p:sp>
        <p:nvSpPr>
          <p:cNvPr id="111" name="Shape 111"/>
          <p:cNvSpPr/>
          <p:nvPr/>
        </p:nvSpPr>
        <p:spPr>
          <a:xfrm>
            <a:off x="7172299" y="3281106"/>
            <a:ext cx="530780" cy="20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1650" dirty="0"/>
              <a:t>2000</a:t>
            </a:r>
          </a:p>
        </p:txBody>
      </p:sp>
      <p:pic>
        <p:nvPicPr>
          <p:cNvPr id="112" name="pasted-image.t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495" y="2416987"/>
            <a:ext cx="907659" cy="73063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3" name="pasted-image.ti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18" y="2416988"/>
            <a:ext cx="901184" cy="73060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4" name="Shape 114"/>
          <p:cNvSpPr/>
          <p:nvPr/>
        </p:nvSpPr>
        <p:spPr>
          <a:xfrm flipV="1">
            <a:off x="3255306" y="3166808"/>
            <a:ext cx="1" cy="3733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0"/>
          </a:p>
        </p:txBody>
      </p:sp>
      <p:sp>
        <p:nvSpPr>
          <p:cNvPr id="115" name="Shape 115"/>
          <p:cNvSpPr/>
          <p:nvPr/>
        </p:nvSpPr>
        <p:spPr>
          <a:xfrm flipV="1">
            <a:off x="6765610" y="3166842"/>
            <a:ext cx="1" cy="37336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6789" tIns="26789" rIns="26789" bIns="2678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50"/>
          </a:p>
        </p:txBody>
      </p:sp>
      <p:grpSp>
        <p:nvGrpSpPr>
          <p:cNvPr id="122" name="Group 122"/>
          <p:cNvGrpSpPr/>
          <p:nvPr/>
        </p:nvGrpSpPr>
        <p:grpSpPr>
          <a:xfrm>
            <a:off x="2831456" y="2093236"/>
            <a:ext cx="3475340" cy="1151957"/>
            <a:chOff x="0" y="-1"/>
            <a:chExt cx="6590271" cy="2184451"/>
          </a:xfrm>
        </p:grpSpPr>
        <p:sp>
          <p:nvSpPr>
            <p:cNvPr id="137" name="Shape 137"/>
            <p:cNvSpPr/>
            <p:nvPr/>
          </p:nvSpPr>
          <p:spPr>
            <a:xfrm>
              <a:off x="0" y="-1"/>
              <a:ext cx="3562040" cy="654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68" extrusionOk="0">
                  <a:moveTo>
                    <a:pt x="0" y="12338"/>
                  </a:moveTo>
                  <a:cubicBezTo>
                    <a:pt x="7402" y="-5332"/>
                    <a:pt x="14602" y="-4022"/>
                    <a:pt x="21600" y="16268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 lvl="0"/>
              <a:endParaRPr sz="165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3669834" y="1130289"/>
              <a:ext cx="2920437" cy="105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16361" extrusionOk="0">
                  <a:moveTo>
                    <a:pt x="21" y="5852"/>
                  </a:moveTo>
                  <a:cubicBezTo>
                    <a:pt x="-434" y="21600"/>
                    <a:pt x="6614" y="19649"/>
                    <a:pt x="21166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 lvl="0"/>
              <a:endParaRPr sz="1650"/>
            </a:p>
          </p:txBody>
        </p:sp>
        <p:pic>
          <p:nvPicPr>
            <p:cNvPr id="119" name="pasted-image.ti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3574718" y="146806"/>
              <a:ext cx="173758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pasted-image.ti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16200000">
              <a:off x="3566826" y="614524"/>
              <a:ext cx="189542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3466487" y="831517"/>
              <a:ext cx="513722" cy="48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7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650"/>
                <a:t>vs.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2153671" y="1450577"/>
            <a:ext cx="5871612" cy="924341"/>
            <a:chOff x="-73281" y="-37549"/>
            <a:chExt cx="11134313" cy="1752824"/>
          </a:xfrm>
        </p:grpSpPr>
        <p:grpSp>
          <p:nvGrpSpPr>
            <p:cNvPr id="125" name="Group 125"/>
            <p:cNvGrpSpPr/>
            <p:nvPr/>
          </p:nvGrpSpPr>
          <p:grpSpPr>
            <a:xfrm>
              <a:off x="-73281" y="125915"/>
              <a:ext cx="3963857" cy="1589360"/>
              <a:chOff x="-73280" y="-37548"/>
              <a:chExt cx="3963856" cy="1589358"/>
            </a:xfrm>
          </p:grpSpPr>
          <p:sp>
            <p:nvSpPr>
              <p:cNvPr id="123" name="Shape 123"/>
              <p:cNvSpPr/>
              <p:nvPr/>
            </p:nvSpPr>
            <p:spPr>
              <a:xfrm>
                <a:off x="1241412" y="488300"/>
                <a:ext cx="376818" cy="106351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lvl="0"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50"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-73280" y="-37548"/>
                <a:ext cx="3963856" cy="4814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lvl="0">
                  <a:defRPr sz="1800"/>
                </a:pPr>
                <a:r>
                  <a:rPr sz="1650" dirty="0"/>
                  <a:t>Word vectors for 1920</a:t>
                </a:r>
              </a:p>
            </p:txBody>
          </p:sp>
        </p:grpSp>
        <p:sp>
          <p:nvSpPr>
            <p:cNvPr id="126" name="Shape 126"/>
            <p:cNvSpPr/>
            <p:nvPr/>
          </p:nvSpPr>
          <p:spPr>
            <a:xfrm flipH="1">
              <a:off x="8574013" y="473969"/>
              <a:ext cx="212815" cy="10647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7677769" y="-37549"/>
              <a:ext cx="3383263" cy="48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650" dirty="0"/>
                <a:t>Word vectors 1990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2796594" y="2357639"/>
            <a:ext cx="3617159" cy="849170"/>
            <a:chOff x="0" y="0"/>
            <a:chExt cx="6859202" cy="1610277"/>
          </a:xfrm>
        </p:grpSpPr>
        <p:sp>
          <p:nvSpPr>
            <p:cNvPr id="129" name="Shape 129"/>
            <p:cNvSpPr/>
            <p:nvPr/>
          </p:nvSpPr>
          <p:spPr>
            <a:xfrm>
              <a:off x="0" y="0"/>
              <a:ext cx="179635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6679567" y="0"/>
              <a:ext cx="179636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0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1342600" y="1666922"/>
            <a:ext cx="5789205" cy="1020964"/>
            <a:chOff x="-1" y="-37549"/>
            <a:chExt cx="10978045" cy="1936050"/>
          </a:xfrm>
        </p:grpSpPr>
        <p:sp>
          <p:nvSpPr>
            <p:cNvPr id="132" name="Shape 132"/>
            <p:cNvSpPr/>
            <p:nvPr/>
          </p:nvSpPr>
          <p:spPr>
            <a:xfrm>
              <a:off x="1408671" y="1195865"/>
              <a:ext cx="1210309" cy="7026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-1" y="670016"/>
              <a:ext cx="4252637" cy="48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650" dirty="0"/>
                <a:t>“dog” 1920 word vector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8134080" y="488301"/>
              <a:ext cx="1210159" cy="7785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5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25407" y="-37549"/>
              <a:ext cx="4252637" cy="481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1650"/>
                <a:t>“dog” 1990 word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7194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 advAuto="0"/>
      <p:bldP spid="128" grpId="0" animBg="1" advAuto="0"/>
      <p:bldP spid="128" grpId="1" animBg="1" advAuto="0"/>
      <p:bldP spid="131" grpId="0" animBg="1" advAuto="0"/>
      <p:bldP spid="136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323" y="133350"/>
            <a:ext cx="6049655" cy="459605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Visualizing changes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5950" y="1024634"/>
            <a:ext cx="548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Project 300 dimensions down into 2</a:t>
            </a:r>
          </a:p>
        </p:txBody>
      </p:sp>
      <p:sp>
        <p:nvSpPr>
          <p:cNvPr id="6" name="Shape 168"/>
          <p:cNvSpPr/>
          <p:nvPr/>
        </p:nvSpPr>
        <p:spPr>
          <a:xfrm>
            <a:off x="1862528" y="4786908"/>
            <a:ext cx="3893422" cy="26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400"/>
            </a:lvl1pPr>
          </a:lstStyle>
          <a:p>
            <a:r>
              <a:rPr lang="en-US" sz="1350" dirty="0"/>
              <a:t>~30 million books, 1850-1990, Google Books data</a:t>
            </a:r>
          </a:p>
        </p:txBody>
      </p:sp>
      <p:pic>
        <p:nvPicPr>
          <p:cNvPr id="7" name="wordpaths-f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451" y="2287310"/>
            <a:ext cx="6629400" cy="221156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7A802-896C-6C43-A7DA-81B07C67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6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248B-1848-9F49-9FC0-B9CD13B2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Summary: </a:t>
            </a:r>
            <a:r>
              <a:rPr lang="en-US" b="0" dirty="0" err="1"/>
              <a:t>tf-idf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38B3-8744-0347-A4D7-CD726FB6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two words using </a:t>
            </a:r>
            <a:r>
              <a:rPr lang="en-US" sz="2400" dirty="0" err="1"/>
              <a:t>tf-idf</a:t>
            </a:r>
            <a:r>
              <a:rPr lang="en-US" sz="2400" dirty="0"/>
              <a:t> cosine to see if they are similar</a:t>
            </a:r>
          </a:p>
          <a:p>
            <a:r>
              <a:rPr lang="en-US" sz="2400" dirty="0"/>
              <a:t>Comparing two documents</a:t>
            </a:r>
          </a:p>
          <a:p>
            <a:pPr lvl="1"/>
            <a:r>
              <a:rPr lang="en-US" sz="2100" dirty="0"/>
              <a:t>Take the centroid of vectors of all the words in the document</a:t>
            </a:r>
          </a:p>
          <a:p>
            <a:pPr lvl="1"/>
            <a:r>
              <a:rPr lang="en-US" sz="2100" dirty="0"/>
              <a:t>Centroid document vector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7FDC8-7FBA-7B4C-8459-A4FF8D6F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657600"/>
            <a:ext cx="3798094" cy="1104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0DD0E-7989-4245-B204-E4055195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01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738"/>
              <a:t>60</a:t>
            </a:fld>
            <a:endParaRPr sz="738"/>
          </a:p>
        </p:txBody>
      </p:sp>
      <p:pic>
        <p:nvPicPr>
          <p:cNvPr id="29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710" y="1196275"/>
            <a:ext cx="4722300" cy="378548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02618"/>
            <a:ext cx="8458200" cy="55063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Evolution of Sentiment Words</a:t>
            </a:r>
          </a:p>
        </p:txBody>
      </p:sp>
    </p:spTree>
    <p:extLst>
      <p:ext uri="{BB962C8B-B14F-4D97-AF65-F5344CB8AC3E}">
        <p14:creationId xmlns:p14="http://schemas.microsoft.com/office/powerpoint/2010/main" val="1400445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954"/>
            <a:ext cx="8382000" cy="1137596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Embeddings </a:t>
            </a:r>
            <a:br>
              <a:rPr lang="en-US" b="0" dirty="0"/>
            </a:br>
            <a:r>
              <a:rPr lang="en-US" b="0" dirty="0"/>
              <a:t>Reflect Cultural Biases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04950"/>
            <a:ext cx="8153400" cy="3295650"/>
          </a:xfrm>
        </p:spPr>
        <p:txBody>
          <a:bodyPr>
            <a:normAutofit/>
          </a:bodyPr>
          <a:lstStyle/>
          <a:p>
            <a:r>
              <a:rPr lang="en-US" sz="2400" dirty="0"/>
              <a:t>Ask </a:t>
            </a:r>
            <a:r>
              <a:rPr lang="en-US" sz="2100" dirty="0"/>
              <a:t>“Paris : France :: Tokyo : x” </a:t>
            </a:r>
          </a:p>
          <a:p>
            <a:pPr lvl="1"/>
            <a:r>
              <a:rPr lang="en-US" sz="2100" dirty="0"/>
              <a:t>x = Japan</a:t>
            </a:r>
          </a:p>
          <a:p>
            <a:r>
              <a:rPr lang="en-US" sz="2400" dirty="0"/>
              <a:t>Ask </a:t>
            </a:r>
            <a:r>
              <a:rPr lang="en-US" sz="2100" dirty="0"/>
              <a:t>“father : doctor :: mother : x” </a:t>
            </a:r>
          </a:p>
          <a:p>
            <a:pPr lvl="1"/>
            <a:r>
              <a:rPr lang="en-US" sz="2100" dirty="0"/>
              <a:t>x = nurse</a:t>
            </a:r>
          </a:p>
          <a:p>
            <a:r>
              <a:rPr lang="en-US" sz="2400" dirty="0"/>
              <a:t>Ask “man : computer programmer :: woman : x” </a:t>
            </a:r>
          </a:p>
          <a:p>
            <a:pPr lvl="1"/>
            <a:r>
              <a:rPr lang="en-US" sz="2100" dirty="0"/>
              <a:t>x = homemaker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321C5-760B-094A-B2AB-34D9E211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1984" y="214953"/>
            <a:ext cx="5994321" cy="1088068"/>
          </a:xfrm>
        </p:spPr>
        <p:txBody>
          <a:bodyPr/>
          <a:lstStyle/>
          <a:p>
            <a:r>
              <a:rPr lang="en-US" b="0" dirty="0"/>
              <a:t>Embeddings </a:t>
            </a:r>
            <a:br>
              <a:rPr lang="en-US" b="0" dirty="0"/>
            </a:br>
            <a:r>
              <a:rPr lang="en-US" b="0" dirty="0"/>
              <a:t>Reflect Cultural Biases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926"/>
            <a:ext cx="8458200" cy="3017520"/>
          </a:xfrm>
        </p:spPr>
        <p:txBody>
          <a:bodyPr>
            <a:normAutofit/>
          </a:bodyPr>
          <a:lstStyle/>
          <a:p>
            <a:pPr marL="223838" indent="-171450">
              <a:buFont typeface="Arial" charset="0"/>
              <a:buChar char="•"/>
            </a:pPr>
            <a:r>
              <a:rPr lang="en-US" sz="2400" dirty="0"/>
              <a:t>Princeton trilogy experiments</a:t>
            </a:r>
          </a:p>
          <a:p>
            <a:pPr marL="623888" lvl="1" indent="-171450">
              <a:buFont typeface="Arial" charset="0"/>
              <a:buChar char="•"/>
            </a:pPr>
            <a:r>
              <a:rPr lang="en-US" sz="2000" dirty="0"/>
              <a:t>Attitudes toward ethnic groups (1933, 1951, 1969) scores for adjectives</a:t>
            </a:r>
          </a:p>
          <a:p>
            <a:pPr marL="703898" lvl="3" indent="-171450">
              <a:buFont typeface="Arial" charset="0"/>
              <a:buChar char="•"/>
            </a:pPr>
            <a:r>
              <a:rPr lang="en-US" sz="1850" i="1" dirty="0"/>
              <a:t>Industrious, superstitious, nationalistic</a:t>
            </a:r>
            <a:r>
              <a:rPr lang="en-US" sz="1850" dirty="0"/>
              <a:t>, etc.</a:t>
            </a:r>
          </a:p>
          <a:p>
            <a:pPr marL="223838" indent="-171450">
              <a:buFont typeface="Arial" charset="0"/>
              <a:buChar char="•"/>
            </a:pPr>
            <a:r>
              <a:rPr lang="en-US" sz="2400" dirty="0"/>
              <a:t>Cosine of Chinese name embeddings with those adjective embeddings correlates with human ratings.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CE33B-26E3-D445-A5C5-49914D78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06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Change over time 1910-1990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61" y="2399110"/>
            <a:ext cx="4561868" cy="2744390"/>
          </a:xfrm>
        </p:spPr>
      </p:pic>
      <p:sp>
        <p:nvSpPr>
          <p:cNvPr id="3" name="TextBox 2"/>
          <p:cNvSpPr txBox="1"/>
          <p:nvPr/>
        </p:nvSpPr>
        <p:spPr>
          <a:xfrm>
            <a:off x="914400" y="1264756"/>
            <a:ext cx="762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</a:rPr>
              <a:t>Change in association of Chinese names with adjectives framed as "othering" (</a:t>
            </a:r>
            <a:r>
              <a:rPr lang="en-US" sz="2100" i="1" dirty="0">
                <a:solidFill>
                  <a:schemeClr val="tx1"/>
                </a:solidFill>
              </a:rPr>
              <a:t>barbaric</a:t>
            </a:r>
            <a:r>
              <a:rPr lang="en-US" sz="2100" dirty="0">
                <a:solidFill>
                  <a:schemeClr val="tx1"/>
                </a:solidFill>
              </a:rPr>
              <a:t>, </a:t>
            </a:r>
            <a:r>
              <a:rPr lang="en-US" sz="2100" i="1" dirty="0">
                <a:solidFill>
                  <a:schemeClr val="tx1"/>
                </a:solidFill>
              </a:rPr>
              <a:t>monstrous</a:t>
            </a:r>
            <a:r>
              <a:rPr lang="en-US" sz="2100" dirty="0">
                <a:solidFill>
                  <a:schemeClr val="tx1"/>
                </a:solidFill>
              </a:rPr>
              <a:t>, </a:t>
            </a:r>
            <a:r>
              <a:rPr lang="en-US" sz="2100" i="1" dirty="0">
                <a:solidFill>
                  <a:schemeClr val="tx1"/>
                </a:solidFill>
              </a:rPr>
              <a:t>bizarre</a:t>
            </a:r>
            <a:r>
              <a:rPr lang="en-US" sz="2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85CA2-402F-BD48-9592-7D93266A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09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176" y="214953"/>
            <a:ext cx="6450806" cy="108806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Changes in framing:</a:t>
            </a:r>
            <a:br>
              <a:rPr lang="en-US" b="0" dirty="0"/>
            </a:br>
            <a:r>
              <a:rPr lang="en-US" b="0" dirty="0"/>
              <a:t>adjectives associated with Chinese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98" y="1714500"/>
            <a:ext cx="6160100" cy="30432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A27EA-5409-C44D-ADCB-F64750E3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99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220" y="214954"/>
            <a:ext cx="5657850" cy="642297"/>
          </a:xfrm>
        </p:spPr>
        <p:txBody>
          <a:bodyPr/>
          <a:lstStyle/>
          <a:p>
            <a:r>
              <a:rPr lang="en-US" b="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3943350"/>
          </a:xfrm>
        </p:spPr>
        <p:txBody>
          <a:bodyPr>
            <a:normAutofit/>
          </a:bodyPr>
          <a:lstStyle/>
          <a:p>
            <a:r>
              <a:rPr lang="en-US" sz="2100" b="1" dirty="0"/>
              <a:t>Concepts</a:t>
            </a:r>
            <a:r>
              <a:rPr lang="en-US" sz="2100" dirty="0"/>
              <a:t> or word senses</a:t>
            </a:r>
          </a:p>
          <a:p>
            <a:pPr lvl="1"/>
            <a:r>
              <a:rPr lang="en-US" sz="1800" dirty="0"/>
              <a:t>Have a complex many-to-many association with </a:t>
            </a:r>
            <a:r>
              <a:rPr lang="en-US" sz="1800" b="1" dirty="0"/>
              <a:t>words</a:t>
            </a:r>
            <a:r>
              <a:rPr lang="en-US" sz="1800" dirty="0"/>
              <a:t> (homonymy, multiple senses)</a:t>
            </a:r>
          </a:p>
          <a:p>
            <a:pPr lvl="1"/>
            <a:r>
              <a:rPr lang="en-US" sz="1800" dirty="0"/>
              <a:t>Have relations with each other</a:t>
            </a:r>
          </a:p>
          <a:p>
            <a:pPr lvl="2"/>
            <a:r>
              <a:rPr lang="en-US" sz="1500" dirty="0"/>
              <a:t>Synonymy, </a:t>
            </a:r>
            <a:r>
              <a:rPr lang="en-US" sz="1500" dirty="0" err="1"/>
              <a:t>Antonymy</a:t>
            </a:r>
            <a:r>
              <a:rPr lang="en-US" sz="1500" dirty="0"/>
              <a:t>, Superordinate</a:t>
            </a:r>
          </a:p>
          <a:p>
            <a:pPr lvl="1"/>
            <a:r>
              <a:rPr lang="en-US" sz="1800" dirty="0"/>
              <a:t>But are hard to define formally (necessary &amp; sufficient conditions)</a:t>
            </a:r>
          </a:p>
          <a:p>
            <a:r>
              <a:rPr lang="en-US" sz="1950" b="1" dirty="0" err="1"/>
              <a:t>Embeddings</a:t>
            </a:r>
            <a:r>
              <a:rPr lang="en-US" sz="1950" dirty="0"/>
              <a:t> = vector models of meaning</a:t>
            </a:r>
          </a:p>
          <a:p>
            <a:pPr lvl="1"/>
            <a:r>
              <a:rPr lang="en-US" sz="1800" dirty="0"/>
              <a:t>More fine-grained than just a string or index</a:t>
            </a:r>
          </a:p>
          <a:p>
            <a:pPr lvl="1"/>
            <a:r>
              <a:rPr lang="en-US" sz="1800" dirty="0"/>
              <a:t>Especially good at modeling similarity/analogy</a:t>
            </a:r>
          </a:p>
          <a:p>
            <a:pPr lvl="2"/>
            <a:r>
              <a:rPr lang="en-US" sz="1500" dirty="0"/>
              <a:t>Just download them and use cosines!!</a:t>
            </a:r>
          </a:p>
          <a:p>
            <a:pPr lvl="1"/>
            <a:r>
              <a:rPr lang="en-US" sz="1800" dirty="0"/>
              <a:t>Can use sparse models (</a:t>
            </a:r>
            <a:r>
              <a:rPr lang="en-US" sz="1800" dirty="0" err="1"/>
              <a:t>tf-idf</a:t>
            </a:r>
            <a:r>
              <a:rPr lang="en-US" sz="1800" dirty="0"/>
              <a:t>) or dense models (word2vec, </a:t>
            </a:r>
            <a:r>
              <a:rPr lang="en-US" sz="1800" dirty="0" err="1"/>
              <a:t>GLoVE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Useful in practice but know they encode cultural stereotypes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10C9C-D696-6149-9CC1-B0CBCBB6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01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487"/>
            <a:ext cx="8077200" cy="985196"/>
          </a:xfrm>
        </p:spPr>
        <p:txBody>
          <a:bodyPr/>
          <a:lstStyle/>
          <a:p>
            <a:r>
              <a:rPr lang="en-US" b="0" dirty="0"/>
              <a:t>An Alternative: PPMI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86119"/>
            <a:ext cx="8381999" cy="3644900"/>
          </a:xfrm>
        </p:spPr>
        <p:txBody>
          <a:bodyPr>
            <a:noAutofit/>
          </a:bodyPr>
          <a:lstStyle/>
          <a:p>
            <a:r>
              <a:rPr lang="en-US" sz="2250" dirty="0"/>
              <a:t>Ask whether a context word is particularly informative</a:t>
            </a:r>
            <a:r>
              <a:rPr lang="en-US" sz="2250" b="1" dirty="0"/>
              <a:t> </a:t>
            </a:r>
            <a:r>
              <a:rPr lang="en-US" sz="2250" dirty="0"/>
              <a:t>about the target word.</a:t>
            </a:r>
          </a:p>
          <a:p>
            <a:pPr lvl="1"/>
            <a:r>
              <a:rPr lang="en-US" sz="2250" dirty="0">
                <a:solidFill>
                  <a:srgbClr val="0000FF"/>
                </a:solidFill>
              </a:rPr>
              <a:t>Positive </a:t>
            </a:r>
            <a:r>
              <a:rPr lang="en-US" sz="2250" dirty="0" err="1">
                <a:solidFill>
                  <a:srgbClr val="0000FF"/>
                </a:solidFill>
              </a:rPr>
              <a:t>Pointwise</a:t>
            </a:r>
            <a:r>
              <a:rPr lang="en-US" sz="2250" dirty="0">
                <a:solidFill>
                  <a:srgbClr val="0000FF"/>
                </a:solidFill>
              </a:rPr>
              <a:t> Mutual Information (PPMI)</a:t>
            </a:r>
            <a:endParaRPr lang="en-US" sz="22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53400" cy="685800"/>
          </a:xfrm>
        </p:spPr>
        <p:txBody>
          <a:bodyPr/>
          <a:lstStyle/>
          <a:p>
            <a:r>
              <a:rPr lang="en-US" b="0" dirty="0" err="1"/>
              <a:t>Pointwise</a:t>
            </a:r>
            <a:r>
              <a:rPr lang="en-US" b="0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533400" y="1123950"/>
                <a:ext cx="8382000" cy="3905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b="1" dirty="0"/>
                  <a:t>Pointwise mutual information</a:t>
                </a:r>
                <a:r>
                  <a:rPr lang="en-US" sz="2000" dirty="0"/>
                  <a:t>: </a:t>
                </a:r>
              </a:p>
              <a:p>
                <a:pPr marL="342900" lvl="1" indent="0">
                  <a:buNone/>
                </a:pPr>
                <a:r>
                  <a:rPr lang="en-US" sz="1400" dirty="0"/>
                  <a:t>Do events x and y co-occur more than if they were independent?</a:t>
                </a:r>
              </a:p>
              <a:p>
                <a:pPr lvl="1"/>
                <a:endParaRPr lang="en-US" sz="800" dirty="0"/>
              </a:p>
              <a:p>
                <a:endParaRPr lang="en-US" sz="28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endParaRPr lang="en-US" sz="20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000" b="1" dirty="0"/>
                  <a:t>PMI between two words</a:t>
                </a:r>
                <a:r>
                  <a:rPr lang="en-US" sz="2000" dirty="0"/>
                  <a:t>: 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sz="1400" dirty="0"/>
              </a:p>
              <a:p>
                <a:pPr marL="342900" lvl="1" indent="0">
                  <a:buNone/>
                </a:pPr>
                <a:r>
                  <a:rPr lang="en-US" sz="1400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800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>
                  <a:buFont typeface="Wingdings" pitchFamily="-65" charset="2"/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33400" y="1123950"/>
                <a:ext cx="8382000" cy="3905250"/>
              </a:xfrm>
              <a:blipFill>
                <a:blip r:embed="rId4"/>
                <a:stretch>
                  <a:fillRect l="-756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72827"/>
              </p:ext>
            </p:extLst>
          </p:nvPr>
        </p:nvGraphicFramePr>
        <p:xfrm>
          <a:off x="2209800" y="1962150"/>
          <a:ext cx="3253711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52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62150"/>
                        <a:ext cx="3253711" cy="685800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0F732-42BE-154A-93DE-3178BB4C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33350"/>
            <a:ext cx="8610600" cy="938213"/>
          </a:xfrm>
        </p:spPr>
        <p:txBody>
          <a:bodyPr>
            <a:normAutofit/>
          </a:bodyPr>
          <a:lstStyle/>
          <a:p>
            <a:r>
              <a:rPr lang="en-US" sz="3300" b="0" dirty="0"/>
              <a:t>Positive </a:t>
            </a:r>
            <a:r>
              <a:rPr lang="en-US" sz="3300" b="0" dirty="0" err="1"/>
              <a:t>Pointwise</a:t>
            </a:r>
            <a:r>
              <a:rPr lang="en-US" sz="3300" b="0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304800" y="1143000"/>
                <a:ext cx="8610600" cy="3829050"/>
              </a:xfrm>
            </p:spPr>
            <p:txBody>
              <a:bodyPr>
                <a:noAutofit/>
              </a:bodyPr>
              <a:lstStyle/>
              <a:p>
                <a:pPr marL="257175" lvl="1" indent="-257175">
                  <a:buClr>
                    <a:srgbClr val="CC0000"/>
                  </a:buClr>
                </a:pPr>
                <a:r>
                  <a:rPr lang="en-US" sz="2100" dirty="0"/>
                  <a:t>PMI ranges from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charset="0"/>
                      </a:rPr>
                      <m:t>−</m:t>
                    </m:r>
                    <m:r>
                      <a:rPr lang="en-US" sz="21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100"/>
                      <m:t>to</m:t>
                    </m:r>
                    <m:r>
                      <a:rPr lang="en-US" sz="2100" i="1">
                        <a:latin typeface="Cambria Math" charset="0"/>
                      </a:rPr>
                      <m:t> </m:t>
                    </m:r>
                    <m:r>
                      <a:rPr lang="en-US" sz="21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100" dirty="0"/>
              </a:p>
              <a:p>
                <a:pPr marL="257175" lvl="1" indent="-257175">
                  <a:buClr>
                    <a:srgbClr val="CC0000"/>
                  </a:buClr>
                </a:pPr>
                <a:r>
                  <a:rPr lang="en-US" sz="2100" dirty="0"/>
                  <a:t>But the negative values are problematic</a:t>
                </a:r>
              </a:p>
              <a:p>
                <a:pPr marL="514350" lvl="2" indent="-257175"/>
                <a:r>
                  <a:rPr lang="en-US" sz="2100" dirty="0"/>
                  <a:t>Things are co-occurring </a:t>
                </a:r>
                <a:r>
                  <a:rPr lang="en-US" sz="2100" b="1" dirty="0"/>
                  <a:t>less than </a:t>
                </a:r>
                <a:r>
                  <a:rPr lang="en-US" sz="2100" dirty="0"/>
                  <a:t>we expect by chance?</a:t>
                </a:r>
              </a:p>
              <a:p>
                <a:pPr marL="514350" lvl="2" indent="-257175"/>
                <a:r>
                  <a:rPr lang="en-US" sz="2100" dirty="0"/>
                  <a:t>Unreliable without enormous corpora</a:t>
                </a:r>
              </a:p>
              <a:p>
                <a:pPr marL="257175" lvl="1" indent="-257175"/>
                <a:r>
                  <a:rPr lang="en-US" sz="2100" dirty="0"/>
                  <a:t>So we just replace negative PMI values by 0</a:t>
                </a:r>
              </a:p>
              <a:p>
                <a:pPr marL="257175" lvl="1" indent="-257175"/>
                <a:r>
                  <a:rPr lang="en-US" sz="2100" dirty="0"/>
                  <a:t>Positive PMI (PPMI) between word1 and word2:</a:t>
                </a:r>
              </a:p>
              <a:p>
                <a:pPr marL="0" lvl="1" indent="0">
                  <a:buNone/>
                </a:pPr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lvl="1"/>
                <a:endParaRPr lang="en-US" sz="1500" dirty="0"/>
              </a:p>
              <a:p>
                <a:pPr>
                  <a:buFont typeface="Wingdings" pitchFamily="-65" charset="2"/>
                  <a:buNone/>
                </a:pPr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:endParaRPr lang="en-US" sz="135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143000"/>
                <a:ext cx="8610600" cy="3829050"/>
              </a:xfrm>
              <a:blipFill>
                <a:blip r:embed="rId3"/>
                <a:stretch>
                  <a:fillRect l="-737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53CAD6-9429-B045-BCBA-EE1586EB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59207"/>
      </p:ext>
    </p:extLst>
  </p:cSld>
  <p:clrMapOvr>
    <a:masterClrMapping/>
  </p:clrMapOvr>
</p:sld>
</file>

<file path=ppt/theme/theme1.xml><?xml version="1.0" encoding="utf-8"?>
<a:theme xmlns:a="http://schemas.openxmlformats.org/drawingml/2006/main" name="SLP">
  <a:themeElements>
    <a:clrScheme name="">
      <a:dk1>
        <a:srgbClr val="000000"/>
      </a:dk1>
      <a:lt1>
        <a:srgbClr val="FFFFFF"/>
      </a:lt1>
      <a:dk2>
        <a:srgbClr val="590A0E"/>
      </a:dk2>
      <a:lt2>
        <a:srgbClr val="9FA795"/>
      </a:lt2>
      <a:accent1>
        <a:srgbClr val="981535"/>
      </a:accent1>
      <a:accent2>
        <a:srgbClr val="5C029B"/>
      </a:accent2>
      <a:accent3>
        <a:srgbClr val="FFFFFF"/>
      </a:accent3>
      <a:accent4>
        <a:srgbClr val="000000"/>
      </a:accent4>
      <a:accent5>
        <a:srgbClr val="CAAAAE"/>
      </a:accent5>
      <a:accent6>
        <a:srgbClr val="53028C"/>
      </a:accent6>
      <a:hlink>
        <a:srgbClr val="514ECD"/>
      </a:hlink>
      <a:folHlink>
        <a:srgbClr val="C0C000"/>
      </a:folHlink>
    </a:clrScheme>
    <a:fontScheme name="SLP">
      <a:majorFont>
        <a:latin typeface="Verdana"/>
        <a:ea typeface="ＭＳ Ｐゴシック"/>
        <a:cs typeface="ＭＳ Ｐゴシック"/>
      </a:majorFont>
      <a:minorFont>
        <a:latin typeface="Tahom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rgbClr val="009900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SLP 1">
        <a:dk1>
          <a:srgbClr val="000000"/>
        </a:dk1>
        <a:lt1>
          <a:srgbClr val="B3D1F0"/>
        </a:lt1>
        <a:dk2>
          <a:srgbClr val="1822CD"/>
        </a:dk2>
        <a:lt2>
          <a:srgbClr val="000000"/>
        </a:lt2>
        <a:accent1>
          <a:srgbClr val="3568C7"/>
        </a:accent1>
        <a:accent2>
          <a:srgbClr val="F06157"/>
        </a:accent2>
        <a:accent3>
          <a:srgbClr val="D6E5F6"/>
        </a:accent3>
        <a:accent4>
          <a:srgbClr val="000000"/>
        </a:accent4>
        <a:accent5>
          <a:srgbClr val="AEB9E0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2">
        <a:dk1>
          <a:srgbClr val="000000"/>
        </a:dk1>
        <a:lt1>
          <a:srgbClr val="DCD1EB"/>
        </a:lt1>
        <a:dk2>
          <a:srgbClr val="6C18B0"/>
        </a:dk2>
        <a:lt2>
          <a:srgbClr val="000000"/>
        </a:lt2>
        <a:accent1>
          <a:srgbClr val="9968CC"/>
        </a:accent1>
        <a:accent2>
          <a:srgbClr val="FFAF18"/>
        </a:accent2>
        <a:accent3>
          <a:srgbClr val="EBE5F3"/>
        </a:accent3>
        <a:accent4>
          <a:srgbClr val="000000"/>
        </a:accent4>
        <a:accent5>
          <a:srgbClr val="CAB9E2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3">
        <a:dk1>
          <a:srgbClr val="000000"/>
        </a:dk1>
        <a:lt1>
          <a:srgbClr val="EECAE1"/>
        </a:lt1>
        <a:dk2>
          <a:srgbClr val="DC54AD"/>
        </a:dk2>
        <a:lt2>
          <a:srgbClr val="000000"/>
        </a:lt2>
        <a:accent1>
          <a:srgbClr val="DC359C"/>
        </a:accent1>
        <a:accent2>
          <a:srgbClr val="FFAF18"/>
        </a:accent2>
        <a:accent3>
          <a:srgbClr val="F5E1EE"/>
        </a:accent3>
        <a:accent4>
          <a:srgbClr val="000000"/>
        </a:accent4>
        <a:accent5>
          <a:srgbClr val="EBAECB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4">
        <a:dk1>
          <a:srgbClr val="000000"/>
        </a:dk1>
        <a:lt1>
          <a:srgbClr val="D7E6C5"/>
        </a:lt1>
        <a:dk2>
          <a:srgbClr val="2F8B20"/>
        </a:dk2>
        <a:lt2>
          <a:srgbClr val="000000"/>
        </a:lt2>
        <a:accent1>
          <a:srgbClr val="7ABA05"/>
        </a:accent1>
        <a:accent2>
          <a:srgbClr val="FFAF18"/>
        </a:accent2>
        <a:accent3>
          <a:srgbClr val="E8F0DF"/>
        </a:accent3>
        <a:accent4>
          <a:srgbClr val="000000"/>
        </a:accent4>
        <a:accent5>
          <a:srgbClr val="BED9AA"/>
        </a:accent5>
        <a:accent6>
          <a:srgbClr val="E79E15"/>
        </a:accent6>
        <a:hlink>
          <a:srgbClr val="1822CD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5">
        <a:dk1>
          <a:srgbClr val="000000"/>
        </a:dk1>
        <a:lt1>
          <a:srgbClr val="F8D1A8"/>
        </a:lt1>
        <a:dk2>
          <a:srgbClr val="FF9218"/>
        </a:dk2>
        <a:lt2>
          <a:srgbClr val="000000"/>
        </a:lt2>
        <a:accent1>
          <a:srgbClr val="FFAF18"/>
        </a:accent1>
        <a:accent2>
          <a:srgbClr val="F06157"/>
        </a:accent2>
        <a:accent3>
          <a:srgbClr val="FBE5D1"/>
        </a:accent3>
        <a:accent4>
          <a:srgbClr val="000000"/>
        </a:accent4>
        <a:accent5>
          <a:srgbClr val="FFD4AB"/>
        </a:accent5>
        <a:accent6>
          <a:srgbClr val="D9574E"/>
        </a:accent6>
        <a:hlink>
          <a:srgbClr val="FF9218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P 6">
        <a:dk1>
          <a:srgbClr val="000000"/>
        </a:dk1>
        <a:lt1>
          <a:srgbClr val="CCCCCC"/>
        </a:lt1>
        <a:dk2>
          <a:srgbClr val="555555"/>
        </a:dk2>
        <a:lt2>
          <a:srgbClr val="000000"/>
        </a:lt2>
        <a:accent1>
          <a:srgbClr val="AAAAAA"/>
        </a:accent1>
        <a:accent2>
          <a:srgbClr val="888888"/>
        </a:accent2>
        <a:accent3>
          <a:srgbClr val="E2E2E2"/>
        </a:accent3>
        <a:accent4>
          <a:srgbClr val="000000"/>
        </a:accent4>
        <a:accent5>
          <a:srgbClr val="D2D2D2"/>
        </a:accent5>
        <a:accent6>
          <a:srgbClr val="7B7B7B"/>
        </a:accent6>
        <a:hlink>
          <a:srgbClr val="333333"/>
        </a:hlink>
        <a:folHlink>
          <a:srgbClr val="88888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Templates:SLP.pot</Template>
  <TotalTime>31854</TotalTime>
  <Words>2111</Words>
  <Application>Microsoft Macintosh PowerPoint</Application>
  <PresentationFormat>On-screen Show (16:9)</PresentationFormat>
  <Paragraphs>362</Paragraphs>
  <Slides>65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ＭＳ Ｐゴシック</vt:lpstr>
      <vt:lpstr>Arial</vt:lpstr>
      <vt:lpstr>Bradley Hand ITC TT-Bold</vt:lpstr>
      <vt:lpstr>Cambria Math</vt:lpstr>
      <vt:lpstr>Helvetica Light</vt:lpstr>
      <vt:lpstr>Tahoma</vt:lpstr>
      <vt:lpstr>Times</vt:lpstr>
      <vt:lpstr>Times New Roman</vt:lpstr>
      <vt:lpstr>Verdana</vt:lpstr>
      <vt:lpstr>Wingdings</vt:lpstr>
      <vt:lpstr>SLP</vt:lpstr>
      <vt:lpstr>Equation</vt:lpstr>
      <vt:lpstr>Natural Language Processing</vt:lpstr>
      <vt:lpstr>Today</vt:lpstr>
      <vt:lpstr>But First</vt:lpstr>
      <vt:lpstr>Readings</vt:lpstr>
      <vt:lpstr>tf-idf</vt:lpstr>
      <vt:lpstr>Summary: tf-idf</vt:lpstr>
      <vt:lpstr>An Alternative: PPMI</vt:lpstr>
      <vt:lpstr>Pointwise Mutual Information</vt:lpstr>
      <vt:lpstr>Positive Pointwise Mutual Information</vt:lpstr>
      <vt:lpstr>PPMI on a Term-Context Matrix</vt:lpstr>
      <vt:lpstr>PPMI</vt:lpstr>
      <vt:lpstr>Tf-idf and PPMI</vt:lpstr>
      <vt:lpstr>Dense Vectors</vt:lpstr>
      <vt:lpstr>Sparse versus dense vectors</vt:lpstr>
      <vt:lpstr>Word2vec</vt:lpstr>
      <vt:lpstr>Word2vec</vt:lpstr>
      <vt:lpstr>Key Insight </vt:lpstr>
      <vt:lpstr>Review </vt:lpstr>
      <vt:lpstr>Logistic Regression Models</vt:lpstr>
      <vt:lpstr>Scoring</vt:lpstr>
      <vt:lpstr>Better Scoring</vt:lpstr>
      <vt:lpstr>Decision Boundary</vt:lpstr>
      <vt:lpstr>Features</vt:lpstr>
      <vt:lpstr>Weights</vt:lpstr>
      <vt:lpstr>Cross Entropy Loss (1)</vt:lpstr>
      <vt:lpstr>Cross Entropy Loss</vt:lpstr>
      <vt:lpstr>Logs</vt:lpstr>
      <vt:lpstr>Log Prob</vt:lpstr>
      <vt:lpstr>Negative Log Prob</vt:lpstr>
      <vt:lpstr>Cross Entropy Loss</vt:lpstr>
      <vt:lpstr>Learning</vt:lpstr>
      <vt:lpstr>Learning</vt:lpstr>
      <vt:lpstr>Word2Vec: Skip-Gram Task</vt:lpstr>
      <vt:lpstr>Skip-gram algorithm</vt:lpstr>
      <vt:lpstr>Skip-Gram Objective</vt:lpstr>
      <vt:lpstr>How to Compute p(+|t,c)?</vt:lpstr>
      <vt:lpstr>Dot product into a probability</vt:lpstr>
      <vt:lpstr>Dot product into a probability</vt:lpstr>
      <vt:lpstr>For all the words in a context</vt:lpstr>
      <vt:lpstr>Skip-Gram Training Data</vt:lpstr>
      <vt:lpstr>Skip-Gram Training</vt:lpstr>
      <vt:lpstr>Skip-Gram Training</vt:lpstr>
      <vt:lpstr>Choosing Noise Words</vt:lpstr>
      <vt:lpstr>Setup</vt:lpstr>
      <vt:lpstr>Learning</vt:lpstr>
      <vt:lpstr>PowerPoint Presentation</vt:lpstr>
      <vt:lpstr>Objective Criteria</vt:lpstr>
      <vt:lpstr>Train using gradient descent</vt:lpstr>
      <vt:lpstr>Skip-Gram Summary</vt:lpstr>
      <vt:lpstr>Dense Embeddings  Without the Work</vt:lpstr>
      <vt:lpstr>Evaluating Embeddings</vt:lpstr>
      <vt:lpstr>Evaluating Embeddings</vt:lpstr>
      <vt:lpstr>Properties of embeddings</vt:lpstr>
      <vt:lpstr>Analogy</vt:lpstr>
      <vt:lpstr>PowerPoint Presentation</vt:lpstr>
      <vt:lpstr>PowerPoint Presentation</vt:lpstr>
      <vt:lpstr>Diachronics Study of Language Change</vt:lpstr>
      <vt:lpstr>Diachronics  Study of Language Change</vt:lpstr>
      <vt:lpstr>Visualizing changes</vt:lpstr>
      <vt:lpstr>Evolution of Sentiment Words</vt:lpstr>
      <vt:lpstr>Embeddings  Reflect Cultural Biases</vt:lpstr>
      <vt:lpstr>Embeddings  Reflect Cultural Biases</vt:lpstr>
      <vt:lpstr>Change over time 1910-1990</vt:lpstr>
      <vt:lpstr>Changes in framing: adjectives associated with Chinese</vt:lpstr>
      <vt:lpstr>Conclusion</vt:lpstr>
    </vt:vector>
  </TitlesOfParts>
  <Company>University of Colorado at Boulder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5582 Artificial Intelligence</dc:title>
  <dc:creator>James Martin</dc:creator>
  <cp:lastModifiedBy>James H. Martin</cp:lastModifiedBy>
  <cp:revision>261</cp:revision>
  <cp:lastPrinted>2015-10-01T19:36:09Z</cp:lastPrinted>
  <dcterms:created xsi:type="dcterms:W3CDTF">2010-02-15T22:25:39Z</dcterms:created>
  <dcterms:modified xsi:type="dcterms:W3CDTF">2018-09-25T21:57:54Z</dcterms:modified>
</cp:coreProperties>
</file>